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89"/>
  </p:notesMasterIdLst>
  <p:sldIdLst>
    <p:sldId id="7887" r:id="rId3"/>
    <p:sldId id="1929" r:id="rId4"/>
    <p:sldId id="2159" r:id="rId5"/>
    <p:sldId id="2179" r:id="rId6"/>
    <p:sldId id="2180" r:id="rId7"/>
    <p:sldId id="484" r:id="rId8"/>
    <p:sldId id="2182" r:id="rId9"/>
    <p:sldId id="2183" r:id="rId10"/>
    <p:sldId id="2185" r:id="rId11"/>
    <p:sldId id="2184" r:id="rId12"/>
    <p:sldId id="2181" r:id="rId13"/>
    <p:sldId id="445" r:id="rId14"/>
    <p:sldId id="2186" r:id="rId15"/>
    <p:sldId id="2187" r:id="rId16"/>
    <p:sldId id="2189" r:id="rId17"/>
    <p:sldId id="2188" r:id="rId18"/>
    <p:sldId id="2190" r:id="rId19"/>
    <p:sldId id="2191" r:id="rId20"/>
    <p:sldId id="2196" r:id="rId21"/>
    <p:sldId id="2194" r:id="rId22"/>
    <p:sldId id="2195" r:id="rId23"/>
    <p:sldId id="2197" r:id="rId24"/>
    <p:sldId id="2198" r:id="rId25"/>
    <p:sldId id="2199" r:id="rId26"/>
    <p:sldId id="2200" r:id="rId27"/>
    <p:sldId id="2201" r:id="rId28"/>
    <p:sldId id="2202" r:id="rId29"/>
    <p:sldId id="2203" r:id="rId30"/>
    <p:sldId id="2204" r:id="rId31"/>
    <p:sldId id="2205" r:id="rId32"/>
    <p:sldId id="2206" r:id="rId33"/>
    <p:sldId id="2208" r:id="rId34"/>
    <p:sldId id="2207" r:id="rId35"/>
    <p:sldId id="7888" r:id="rId36"/>
    <p:sldId id="2210" r:id="rId37"/>
    <p:sldId id="2209" r:id="rId38"/>
    <p:sldId id="2211" r:id="rId39"/>
    <p:sldId id="2212" r:id="rId40"/>
    <p:sldId id="7890" r:id="rId41"/>
    <p:sldId id="2213" r:id="rId42"/>
    <p:sldId id="2214" r:id="rId43"/>
    <p:sldId id="2215" r:id="rId44"/>
    <p:sldId id="2217" r:id="rId45"/>
    <p:sldId id="2239" r:id="rId46"/>
    <p:sldId id="2216" r:id="rId47"/>
    <p:sldId id="2218" r:id="rId48"/>
    <p:sldId id="2219" r:id="rId49"/>
    <p:sldId id="2220" r:id="rId50"/>
    <p:sldId id="2221" r:id="rId51"/>
    <p:sldId id="2222" r:id="rId52"/>
    <p:sldId id="2258" r:id="rId53"/>
    <p:sldId id="2223" r:id="rId54"/>
    <p:sldId id="2224" r:id="rId55"/>
    <p:sldId id="2225" r:id="rId56"/>
    <p:sldId id="2226" r:id="rId57"/>
    <p:sldId id="2240" r:id="rId58"/>
    <p:sldId id="2227" r:id="rId59"/>
    <p:sldId id="2228" r:id="rId60"/>
    <p:sldId id="2229" r:id="rId61"/>
    <p:sldId id="2230" r:id="rId62"/>
    <p:sldId id="2231" r:id="rId63"/>
    <p:sldId id="2232" r:id="rId64"/>
    <p:sldId id="2233" r:id="rId65"/>
    <p:sldId id="2234" r:id="rId66"/>
    <p:sldId id="2235" r:id="rId67"/>
    <p:sldId id="2236" r:id="rId68"/>
    <p:sldId id="2238" r:id="rId69"/>
    <p:sldId id="2248" r:id="rId70"/>
    <p:sldId id="2259" r:id="rId71"/>
    <p:sldId id="2241" r:id="rId72"/>
    <p:sldId id="2237" r:id="rId73"/>
    <p:sldId id="2242" r:id="rId74"/>
    <p:sldId id="2244" r:id="rId75"/>
    <p:sldId id="2243" r:id="rId76"/>
    <p:sldId id="2245" r:id="rId77"/>
    <p:sldId id="2246" r:id="rId78"/>
    <p:sldId id="2247" r:id="rId79"/>
    <p:sldId id="2251" r:id="rId80"/>
    <p:sldId id="2252" r:id="rId81"/>
    <p:sldId id="2253" r:id="rId82"/>
    <p:sldId id="2256" r:id="rId83"/>
    <p:sldId id="2255" r:id="rId84"/>
    <p:sldId id="2257" r:id="rId85"/>
    <p:sldId id="262" r:id="rId86"/>
    <p:sldId id="7876" r:id="rId87"/>
    <p:sldId id="7885" r:id="rId88"/>
  </p:sldIdLst>
  <p:sldSz cx="12192000" cy="6858000"/>
  <p:notesSz cx="7099300" cy="10234613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505D193-7E5D-44E2-9BA1-E640E0BC06BA}">
          <p14:sldIdLst>
            <p14:sldId id="7887"/>
          </p14:sldIdLst>
        </p14:section>
        <p14:section name="目录" id="{840728DA-CBF5-4864-8534-6E1284E11977}">
          <p14:sldIdLst/>
        </p14:section>
        <p14:section name="2.1" id="{49E71308-9B42-4E11-ACF1-F21477222BBC}">
          <p14:sldIdLst>
            <p14:sldId id="1929"/>
            <p14:sldId id="2159"/>
            <p14:sldId id="2179"/>
            <p14:sldId id="2180"/>
            <p14:sldId id="484"/>
            <p14:sldId id="2182"/>
            <p14:sldId id="2183"/>
            <p14:sldId id="2185"/>
          </p14:sldIdLst>
        </p14:section>
        <p14:section name="2.2" id="{3DBA3D32-8155-466A-B74F-93832E0AADD1}">
          <p14:sldIdLst>
            <p14:sldId id="2184"/>
            <p14:sldId id="2181"/>
            <p14:sldId id="445"/>
            <p14:sldId id="2186"/>
            <p14:sldId id="2187"/>
            <p14:sldId id="2189"/>
            <p14:sldId id="2188"/>
            <p14:sldId id="2190"/>
          </p14:sldIdLst>
        </p14:section>
        <p14:section name="2.3" id="{90DCF807-8974-4DB6-A882-BED3C05E4DF9}">
          <p14:sldIdLst>
            <p14:sldId id="2191"/>
            <p14:sldId id="2196"/>
            <p14:sldId id="2194"/>
            <p14:sldId id="2195"/>
            <p14:sldId id="2197"/>
            <p14:sldId id="2198"/>
            <p14:sldId id="2199"/>
            <p14:sldId id="2200"/>
            <p14:sldId id="2201"/>
            <p14:sldId id="2202"/>
            <p14:sldId id="2203"/>
            <p14:sldId id="2204"/>
            <p14:sldId id="2205"/>
            <p14:sldId id="2206"/>
            <p14:sldId id="2208"/>
            <p14:sldId id="2207"/>
            <p14:sldId id="7888"/>
          </p14:sldIdLst>
        </p14:section>
        <p14:section name="2.4" id="{19FCACB5-FCB6-41F7-AD22-00BF2B223124}">
          <p14:sldIdLst>
            <p14:sldId id="2210"/>
            <p14:sldId id="2209"/>
            <p14:sldId id="2211"/>
            <p14:sldId id="2212"/>
            <p14:sldId id="7890"/>
            <p14:sldId id="2213"/>
            <p14:sldId id="2214"/>
            <p14:sldId id="2215"/>
          </p14:sldIdLst>
        </p14:section>
        <p14:section name="2.5" id="{2383C347-5498-44D5-A60A-311A2F038A91}">
          <p14:sldIdLst>
            <p14:sldId id="2217"/>
            <p14:sldId id="2239"/>
            <p14:sldId id="2216"/>
            <p14:sldId id="2218"/>
            <p14:sldId id="2219"/>
            <p14:sldId id="2220"/>
            <p14:sldId id="2221"/>
            <p14:sldId id="2222"/>
            <p14:sldId id="2258"/>
            <p14:sldId id="2223"/>
            <p14:sldId id="2224"/>
            <p14:sldId id="2225"/>
            <p14:sldId id="2226"/>
            <p14:sldId id="2240"/>
          </p14:sldIdLst>
        </p14:section>
        <p14:section name="2.6" id="{F2B6DF34-4CB4-491B-AB97-0746C79DEEB7}">
          <p14:sldIdLst>
            <p14:sldId id="2227"/>
            <p14:sldId id="2228"/>
            <p14:sldId id="2229"/>
            <p14:sldId id="2230"/>
            <p14:sldId id="2231"/>
            <p14:sldId id="2232"/>
            <p14:sldId id="2233"/>
            <p14:sldId id="2234"/>
            <p14:sldId id="2235"/>
            <p14:sldId id="2236"/>
            <p14:sldId id="2238"/>
            <p14:sldId id="2248"/>
            <p14:sldId id="2259"/>
            <p14:sldId id="2241"/>
            <p14:sldId id="2237"/>
          </p14:sldIdLst>
        </p14:section>
        <p14:section name="2.7" id="{CBA1E980-01BB-443B-AC9F-FD0FA58662FF}">
          <p14:sldIdLst>
            <p14:sldId id="2242"/>
            <p14:sldId id="2244"/>
            <p14:sldId id="2243"/>
            <p14:sldId id="2245"/>
            <p14:sldId id="2246"/>
            <p14:sldId id="2247"/>
            <p14:sldId id="2251"/>
            <p14:sldId id="2252"/>
          </p14:sldIdLst>
        </p14:section>
        <p14:section name="2.8" id="{F1F42635-BF8A-4451-AC28-37F3C343CAB0}">
          <p14:sldIdLst>
            <p14:sldId id="2253"/>
            <p14:sldId id="2256"/>
            <p14:sldId id="2255"/>
          </p14:sldIdLst>
        </p14:section>
        <p14:section name="小结" id="{0622DAE8-AD00-42D0-AE13-0629B028EB09}">
          <p14:sldIdLst>
            <p14:sldId id="2257"/>
          </p14:sldIdLst>
        </p14:section>
        <p14:section name="再见" id="{C8D5E77A-98A2-42C4-8DE9-03D2BD758923}">
          <p14:sldIdLst>
            <p14:sldId id="262"/>
            <p14:sldId id="7876"/>
            <p14:sldId id="78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C7E"/>
    <a:srgbClr val="0000FF"/>
    <a:srgbClr val="19968B"/>
    <a:srgbClr val="21C9B9"/>
    <a:srgbClr val="3B78FF"/>
    <a:srgbClr val="0C0C0C"/>
    <a:srgbClr val="3B6892"/>
    <a:srgbClr val="000000"/>
    <a:srgbClr val="3333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0" autoAdjust="0"/>
    <p:restoredTop sz="95961" autoAdjust="0"/>
  </p:normalViewPr>
  <p:slideViewPr>
    <p:cSldViewPr snapToGrid="0">
      <p:cViewPr varScale="1">
        <p:scale>
          <a:sx n="62" d="100"/>
          <a:sy n="62" d="100"/>
        </p:scale>
        <p:origin x="456" y="28"/>
      </p:cViewPr>
      <p:guideLst>
        <p:guide orient="horz" pos="3430"/>
        <p:guide pos="3840"/>
        <p:guide pos="416"/>
        <p:guide orient="horz" pos="958"/>
        <p:guide orient="horz" pos="731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gs" Target="tags/tag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DDD9FAD-0514-4934-AF60-548DC807C5CA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110F8FE-5AB9-4B43-AF23-42F879C7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0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60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DD2B0-5759-4DD9-95D4-54D76B42FB2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573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DD2B0-5759-4DD9-95D4-54D76B42FB2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78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DD2B0-5759-4DD9-95D4-54D76B42FB2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68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DD2B0-5759-4DD9-95D4-54D76B42FB2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2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1370C-D34B-9CB8-1157-5845938D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7E413-A7CC-42AB-2050-20C616B7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72C67-892D-B813-2696-FC8507A8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2B4F-B315-4AEE-AD0A-906BD70E9D2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17D77-4797-66B0-5615-626949E2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F7B80-0CCD-87F5-C732-430CF1E1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1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2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78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0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388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59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00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28870A-086E-4FD4-AAF5-CECA400D7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2024/3/25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17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7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6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4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8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84BA11-5D4C-1551-F114-5040AF62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83358-049F-5F46-91E5-54C9EFBD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76183-9480-D0D1-6AD3-BD4BD99D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2B4F-B315-4AEE-AD0A-906BD70E9D26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E4784-CE7B-5435-C635-BA9FCBBDD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765BB-9FC4-48EA-13F2-69E4F019C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73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BAC671-3D5C-4A4A-82B0-38C33C8DD79E}"/>
              </a:ext>
            </a:extLst>
          </p:cNvPr>
          <p:cNvSpPr txBox="1">
            <a:spLocks/>
          </p:cNvSpPr>
          <p:nvPr/>
        </p:nvSpPr>
        <p:spPr>
          <a:xfrm>
            <a:off x="3446145" y="3192803"/>
            <a:ext cx="5299710" cy="472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5000"/>
                    </a:srgbClr>
                  </a:outerShdw>
                </a:effectLst>
                <a:latin typeface="Centaur" panose="02030504050205020304" pitchFamily="18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2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Grammar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60F0C9-4020-426A-BD06-EA15AAFF5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E71E2C-0F62-4609-CFAA-C7FA8EF141B1}"/>
              </a:ext>
            </a:extLst>
          </p:cNvPr>
          <p:cNvSpPr/>
          <p:nvPr/>
        </p:nvSpPr>
        <p:spPr>
          <a:xfrm>
            <a:off x="1884" y="3938811"/>
            <a:ext cx="12206827" cy="29202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DD9DD-FBA7-3DCE-66A3-41C60D5DD100}"/>
              </a:ext>
            </a:extLst>
          </p:cNvPr>
          <p:cNvSpPr txBox="1"/>
          <p:nvPr/>
        </p:nvSpPr>
        <p:spPr>
          <a:xfrm>
            <a:off x="1388023" y="1608400"/>
            <a:ext cx="9140190" cy="116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第</a:t>
            </a:r>
            <a:r>
              <a:rPr kumimoji="1" lang="en-US" altLang="zh-CN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2</a:t>
            </a: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章  </a:t>
            </a:r>
            <a:r>
              <a:rPr kumimoji="1" lang="zh-CN" altLang="en-US" sz="66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文法与语言</a:t>
            </a:r>
            <a:endParaRPr kumimoji="1" lang="zh-CN" altLang="en-US" sz="6600" i="0" u="none" strike="noStrike" kern="1200" cap="none" spc="0" normalizeH="0" baseline="0" noProof="0" dirty="0">
              <a:ln>
                <a:noFill/>
              </a:ln>
              <a:solidFill>
                <a:srgbClr val="244B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E14DE0-91E0-876D-C13B-697EE57C2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" y="153827"/>
            <a:ext cx="3541853" cy="806294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28B648E9-E192-B936-1E35-FBC7F695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110"/>
            <a:ext cx="12192000" cy="2933700"/>
          </a:xfrm>
          <a:prstGeom prst="rect">
            <a:avLst/>
          </a:prstGeom>
        </p:spPr>
      </p:pic>
      <p:pic>
        <p:nvPicPr>
          <p:cNvPr id="18" name="图片 17" descr="卡通人物&#10;&#10;低可信度描述已自动生成">
            <a:extLst>
              <a:ext uri="{FF2B5EF4-FFF2-40B4-BE49-F238E27FC236}">
                <a16:creationId xmlns:a16="http://schemas.microsoft.com/office/drawing/2014/main" id="{93F1A415-B7E3-78CE-1067-C15323FAB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926" y="6003969"/>
            <a:ext cx="2170180" cy="74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</a:p>
          <a:p>
            <a:pPr>
              <a:lnSpc>
                <a:spcPct val="16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2.2</a:t>
            </a:r>
            <a:r>
              <a:rPr lang="zh-CN" altLang="en-US" b="1" u="sng" dirty="0">
                <a:solidFill>
                  <a:srgbClr val="C00000"/>
                </a:solidFill>
              </a:rPr>
              <a:t> 符号和符号串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文法的基本要素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2.3 </a:t>
            </a:r>
            <a:r>
              <a:rPr lang="zh-CN" altLang="en-US" b="1" dirty="0"/>
              <a:t>文法和语言的形式化定义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564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0FDBD-7AC2-42B7-96B7-FAE9ED75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A76248-051B-4B33-964D-68BD1B68A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072" y="942764"/>
            <a:ext cx="11674990" cy="5637024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 </a:t>
            </a:r>
            <a:r>
              <a:rPr lang="zh-CN" altLang="en-US" sz="3200" dirty="0">
                <a:solidFill>
                  <a:srgbClr val="C00000"/>
                </a:solidFill>
              </a:rPr>
              <a:t>字母表</a:t>
            </a:r>
            <a:r>
              <a:rPr lang="zh-CN" altLang="en-US" sz="3200" dirty="0"/>
              <a:t>：∑是非空有穷集合，其元素称为符号。</a:t>
            </a:r>
          </a:p>
          <a:p>
            <a:r>
              <a:rPr lang="zh-CN" altLang="en-US" sz="3200" dirty="0"/>
              <a:t> </a:t>
            </a:r>
            <a:r>
              <a:rPr lang="zh-CN" altLang="en-US" sz="3200" dirty="0">
                <a:solidFill>
                  <a:srgbClr val="C00000"/>
                </a:solidFill>
              </a:rPr>
              <a:t>符号串</a:t>
            </a:r>
            <a:r>
              <a:rPr lang="zh-CN" altLang="en-US" sz="3200" dirty="0"/>
              <a:t>：∑中的符号组成的有穷序列</a:t>
            </a:r>
            <a:r>
              <a:rPr lang="en-US" altLang="zh-CN" sz="3200" dirty="0"/>
              <a:t>. </a:t>
            </a:r>
          </a:p>
          <a:p>
            <a:pPr marL="0" indent="0"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                  </a:t>
            </a:r>
            <a:r>
              <a:rPr lang="zh-CN" altLang="en-US" sz="3200" dirty="0">
                <a:solidFill>
                  <a:srgbClr val="C00000"/>
                </a:solidFill>
              </a:rPr>
              <a:t>空串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/>
              <a:t>: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/>
              <a:t>ε</a:t>
            </a:r>
            <a:endParaRPr lang="zh-CN" altLang="en-US" sz="3200" dirty="0"/>
          </a:p>
          <a:p>
            <a:r>
              <a:rPr lang="zh-CN" altLang="en-US" sz="3200" dirty="0"/>
              <a:t> </a:t>
            </a:r>
            <a:r>
              <a:rPr lang="zh-CN" altLang="en-US" sz="3200" dirty="0">
                <a:solidFill>
                  <a:srgbClr val="C00000"/>
                </a:solidFill>
              </a:rPr>
              <a:t>规则</a:t>
            </a:r>
            <a:r>
              <a:rPr lang="zh-CN" altLang="en-US" sz="3200" dirty="0"/>
              <a:t>：符号串的组成规则</a:t>
            </a:r>
            <a:endParaRPr lang="en-US" altLang="zh-CN" sz="3200" dirty="0"/>
          </a:p>
          <a:p>
            <a:pPr lvl="1"/>
            <a:r>
              <a:rPr lang="zh-CN" altLang="en-US" sz="3200" dirty="0">
                <a:solidFill>
                  <a:schemeClr val="tx1"/>
                </a:solidFill>
              </a:rPr>
              <a:t>例：设字母表∑＝｛</a:t>
            </a:r>
            <a:r>
              <a:rPr lang="en-US" altLang="zh-CN" sz="3200" dirty="0">
                <a:solidFill>
                  <a:schemeClr val="tx1"/>
                </a:solidFill>
              </a:rPr>
              <a:t>0</a:t>
            </a:r>
            <a:r>
              <a:rPr lang="zh-CN" altLang="en-US" sz="3200" dirty="0">
                <a:solidFill>
                  <a:schemeClr val="tx1"/>
                </a:solidFill>
              </a:rPr>
              <a:t>，</a:t>
            </a:r>
            <a:r>
              <a:rPr lang="en-US" altLang="zh-CN" sz="3200" dirty="0">
                <a:solidFill>
                  <a:schemeClr val="tx1"/>
                </a:solidFill>
              </a:rPr>
              <a:t>1</a:t>
            </a:r>
            <a:r>
              <a:rPr lang="zh-CN" altLang="en-US" sz="3200" dirty="0">
                <a:solidFill>
                  <a:schemeClr val="tx1"/>
                </a:solidFill>
              </a:rPr>
              <a:t>｝，则</a:t>
            </a:r>
            <a:r>
              <a:rPr lang="en-US" altLang="zh-CN" sz="3200" dirty="0">
                <a:solidFill>
                  <a:schemeClr val="tx1"/>
                </a:solidFill>
              </a:rPr>
              <a:t>:</a:t>
            </a:r>
            <a:endParaRPr lang="zh-CN" altLang="en-US" sz="3200" dirty="0">
              <a:solidFill>
                <a:schemeClr val="tx1"/>
              </a:solidFill>
            </a:endParaRPr>
          </a:p>
          <a:p>
            <a:pPr lvl="1"/>
            <a:r>
              <a:rPr lang="zh-CN" altLang="en-US" sz="3200" dirty="0">
                <a:solidFill>
                  <a:schemeClr val="tx1"/>
                </a:solidFill>
              </a:rPr>
              <a:t>    </a:t>
            </a:r>
            <a:r>
              <a:rPr lang="en-US" altLang="zh-CN" sz="3200" dirty="0">
                <a:solidFill>
                  <a:schemeClr val="tx1"/>
                </a:solidFill>
              </a:rPr>
              <a:t>101</a:t>
            </a:r>
            <a:r>
              <a:rPr lang="zh-CN" altLang="en-US" sz="3200" dirty="0">
                <a:solidFill>
                  <a:schemeClr val="tx1"/>
                </a:solidFill>
              </a:rPr>
              <a:t>是∑上的符号串，    </a:t>
            </a:r>
            <a:r>
              <a:rPr lang="en-US" altLang="zh-CN" sz="3200" dirty="0">
                <a:solidFill>
                  <a:schemeClr val="tx1"/>
                </a:solidFill>
              </a:rPr>
              <a:t>201</a:t>
            </a:r>
            <a:r>
              <a:rPr lang="zh-CN" altLang="en-US" sz="3200" dirty="0">
                <a:solidFill>
                  <a:schemeClr val="tx1"/>
                </a:solidFill>
              </a:rPr>
              <a:t>不是∑上的符号串。</a:t>
            </a:r>
          </a:p>
          <a:p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0000FF"/>
                </a:solidFill>
              </a:rPr>
              <a:t>PL/0</a:t>
            </a:r>
            <a:r>
              <a:rPr lang="zh-CN" altLang="en-US" sz="3200" dirty="0">
                <a:solidFill>
                  <a:srgbClr val="0000FF"/>
                </a:solidFill>
              </a:rPr>
              <a:t>语言的字母表？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1943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 dirty="0"/>
              <a:t>2.2 </a:t>
            </a:r>
            <a:r>
              <a:rPr lang="zh-CN" altLang="en-US" sz="2800" b="1" dirty="0"/>
              <a:t>符号和符号串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84298-E0C4-43E2-A65A-ADAF4C08F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72" y="963362"/>
            <a:ext cx="11382750" cy="2810616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solidFill>
                  <a:srgbClr val="C00000"/>
                </a:solidFill>
                <a:latin typeface="Times New Roman" pitchFamily="18" charset="0"/>
              </a:rPr>
              <a:t>符号串长度  </a:t>
            </a:r>
            <a:r>
              <a:rPr kumimoji="1" lang="en-US" altLang="zh-CN" sz="3200" dirty="0">
                <a:latin typeface="Times New Roman" pitchFamily="18" charset="0"/>
              </a:rPr>
              <a:t>α</a:t>
            </a:r>
            <a:r>
              <a:rPr kumimoji="1" lang="zh-CN" altLang="en-US" sz="3200" dirty="0">
                <a:latin typeface="Times New Roman" pitchFamily="18" charset="0"/>
              </a:rPr>
              <a:t>中含有符号的个数，记为</a:t>
            </a:r>
            <a:r>
              <a:rPr kumimoji="1" lang="en-US" altLang="zh-CN" sz="3200" dirty="0">
                <a:latin typeface="Times New Roman" pitchFamily="18" charset="0"/>
              </a:rPr>
              <a:t>︱α︱</a:t>
            </a:r>
            <a:r>
              <a:rPr kumimoji="1" lang="zh-CN" altLang="en-US" sz="3200" dirty="0">
                <a:latin typeface="Times New Roman" pitchFamily="18" charset="0"/>
              </a:rPr>
              <a:t>。</a:t>
            </a:r>
            <a:r>
              <a:rPr kumimoji="1" lang="en-US" altLang="zh-CN" sz="3200" dirty="0">
                <a:latin typeface="Times New Roman" pitchFamily="18" charset="0"/>
              </a:rPr>
              <a:t>︱ ε ︱</a:t>
            </a:r>
            <a:r>
              <a:rPr kumimoji="1" lang="zh-CN" altLang="en-US" sz="3200" dirty="0">
                <a:latin typeface="Times New Roman" pitchFamily="18" charset="0"/>
              </a:rPr>
              <a:t>＝</a:t>
            </a:r>
            <a:r>
              <a:rPr kumimoji="1" lang="en-US" altLang="zh-CN" sz="3200" dirty="0">
                <a:latin typeface="Times New Roman" pitchFamily="18" charset="0"/>
              </a:rPr>
              <a:t>0</a:t>
            </a:r>
            <a:r>
              <a:rPr kumimoji="1" lang="zh-CN" altLang="en-US" sz="3200" dirty="0">
                <a:latin typeface="Times New Roman" pitchFamily="18" charset="0"/>
              </a:rPr>
              <a:t>。 </a:t>
            </a:r>
          </a:p>
          <a:p>
            <a:r>
              <a:rPr kumimoji="1" lang="zh-CN" altLang="en-US" sz="3200" dirty="0">
                <a:solidFill>
                  <a:srgbClr val="C00000"/>
                </a:solidFill>
                <a:latin typeface="Times New Roman" pitchFamily="18" charset="0"/>
              </a:rPr>
              <a:t>符号串集合  </a:t>
            </a:r>
            <a:r>
              <a:rPr kumimoji="1" lang="zh-CN" altLang="en-US" sz="3200" dirty="0">
                <a:latin typeface="Times New Roman" pitchFamily="18" charset="0"/>
              </a:rPr>
              <a:t>如果集合</a:t>
            </a:r>
            <a:r>
              <a:rPr kumimoji="1" lang="en-US" altLang="zh-CN" sz="3200" dirty="0">
                <a:latin typeface="Times New Roman" pitchFamily="18" charset="0"/>
              </a:rPr>
              <a:t>A</a:t>
            </a:r>
            <a:r>
              <a:rPr kumimoji="1" lang="zh-CN" altLang="en-US" sz="3200" dirty="0">
                <a:latin typeface="Times New Roman" pitchFamily="18" charset="0"/>
              </a:rPr>
              <a:t>的元素都是字母表∑上的符号串，则称集合</a:t>
            </a:r>
            <a:r>
              <a:rPr kumimoji="1" lang="en-US" altLang="zh-CN" sz="3200" dirty="0">
                <a:latin typeface="Times New Roman" pitchFamily="18" charset="0"/>
              </a:rPr>
              <a:t>A</a:t>
            </a:r>
            <a:r>
              <a:rPr kumimoji="1" lang="zh-CN" altLang="en-US" sz="3200" dirty="0">
                <a:latin typeface="Times New Roman" pitchFamily="18" charset="0"/>
              </a:rPr>
              <a:t>为∑上的符号串集合，简称串集。 </a:t>
            </a:r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BE85C9-DA24-4E06-8F57-F81AA032FCCB}"/>
              </a:ext>
            </a:extLst>
          </p:cNvPr>
          <p:cNvSpPr txBox="1">
            <a:spLocks/>
          </p:cNvSpPr>
          <p:nvPr/>
        </p:nvSpPr>
        <p:spPr>
          <a:xfrm>
            <a:off x="487822" y="4139357"/>
            <a:ext cx="10983132" cy="226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q"/>
              <a:defRPr sz="28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Hei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q"/>
              <a:defRPr sz="24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q"/>
              <a:defRPr sz="20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q"/>
              <a:defRPr sz="18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dirty="0">
                <a:latin typeface="Times New Roman" pitchFamily="18" charset="0"/>
              </a:rPr>
              <a:t>例</a:t>
            </a:r>
            <a:r>
              <a:rPr kumimoji="1" lang="en-US" altLang="zh-CN" dirty="0">
                <a:latin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kumimoji="1" lang="zh-CN" altLang="en-US" dirty="0">
                <a:latin typeface="Times New Roman" pitchFamily="18" charset="0"/>
              </a:rPr>
              <a:t>设字母表∑＝｛</a:t>
            </a:r>
            <a:r>
              <a:rPr kumimoji="1" lang="en-US" altLang="zh-CN" dirty="0">
                <a:latin typeface="Times New Roman" pitchFamily="18" charset="0"/>
              </a:rPr>
              <a:t>a</a:t>
            </a:r>
            <a:r>
              <a:rPr kumimoji="1" lang="zh-CN" altLang="en-US" dirty="0">
                <a:latin typeface="Times New Roman" pitchFamily="18" charset="0"/>
              </a:rPr>
              <a:t>，</a:t>
            </a:r>
            <a:r>
              <a:rPr kumimoji="1" lang="en-US" altLang="zh-CN" dirty="0">
                <a:latin typeface="Times New Roman" pitchFamily="18" charset="0"/>
              </a:rPr>
              <a:t>b</a:t>
            </a:r>
            <a:r>
              <a:rPr kumimoji="1" lang="zh-CN" altLang="en-US" dirty="0">
                <a:latin typeface="Times New Roman" pitchFamily="18" charset="0"/>
              </a:rPr>
              <a:t>，</a:t>
            </a:r>
            <a:r>
              <a:rPr kumimoji="1" lang="en-US" altLang="zh-CN" dirty="0">
                <a:latin typeface="Times New Roman" pitchFamily="18" charset="0"/>
              </a:rPr>
              <a:t>c</a:t>
            </a:r>
            <a:r>
              <a:rPr kumimoji="1" lang="zh-CN" altLang="en-US" dirty="0">
                <a:latin typeface="Times New Roman" pitchFamily="18" charset="0"/>
              </a:rPr>
              <a:t>｝，</a:t>
            </a:r>
            <a:r>
              <a:rPr kumimoji="1" lang="en-US" altLang="zh-CN" dirty="0">
                <a:latin typeface="Times New Roman" pitchFamily="18" charset="0"/>
              </a:rPr>
              <a:t>A</a:t>
            </a:r>
            <a:r>
              <a:rPr kumimoji="1" lang="zh-CN" altLang="en-US" dirty="0">
                <a:latin typeface="Times New Roman" pitchFamily="18" charset="0"/>
              </a:rPr>
              <a:t>＝｛</a:t>
            </a:r>
            <a:r>
              <a:rPr kumimoji="1" lang="en-US" altLang="zh-CN" b="1" dirty="0" err="1">
                <a:solidFill>
                  <a:srgbClr val="FF0000"/>
                </a:solidFill>
                <a:latin typeface="Times New Roman" pitchFamily="18" charset="0"/>
              </a:rPr>
              <a:t>ε</a:t>
            </a:r>
            <a:r>
              <a:rPr kumimoji="1" lang="zh-CN" altLang="en-US" dirty="0">
                <a:latin typeface="Times New Roman" pitchFamily="18" charset="0"/>
              </a:rPr>
              <a:t>，</a:t>
            </a:r>
            <a:r>
              <a:rPr kumimoji="1" lang="en-US" altLang="zh-CN" dirty="0">
                <a:latin typeface="Times New Roman" pitchFamily="18" charset="0"/>
              </a:rPr>
              <a:t>a</a:t>
            </a:r>
            <a:r>
              <a:rPr kumimoji="1" lang="zh-CN" altLang="en-US" dirty="0">
                <a:latin typeface="Times New Roman" pitchFamily="18" charset="0"/>
              </a:rPr>
              <a:t>，</a:t>
            </a:r>
            <a:r>
              <a:rPr kumimoji="1" lang="en-US" altLang="zh-CN" dirty="0" err="1">
                <a:latin typeface="Times New Roman" pitchFamily="18" charset="0"/>
              </a:rPr>
              <a:t>ba</a:t>
            </a:r>
            <a:r>
              <a:rPr kumimoji="1" lang="zh-CN" altLang="en-US" dirty="0">
                <a:latin typeface="Times New Roman" pitchFamily="18" charset="0"/>
              </a:rPr>
              <a:t>，</a:t>
            </a:r>
            <a:r>
              <a:rPr kumimoji="1" lang="en-US" altLang="zh-CN" dirty="0">
                <a:latin typeface="Times New Roman" pitchFamily="18" charset="0"/>
              </a:rPr>
              <a:t>cab</a:t>
            </a:r>
            <a:r>
              <a:rPr kumimoji="1" lang="zh-CN" altLang="en-US" dirty="0">
                <a:latin typeface="Times New Roman" pitchFamily="18" charset="0"/>
              </a:rPr>
              <a:t>｝，</a:t>
            </a:r>
            <a:r>
              <a:rPr kumimoji="1" lang="en-US" altLang="zh-CN" dirty="0">
                <a:latin typeface="Times New Roman" pitchFamily="18" charset="0"/>
              </a:rPr>
              <a:t>B</a:t>
            </a:r>
            <a:r>
              <a:rPr kumimoji="1" lang="zh-CN" altLang="en-US" dirty="0">
                <a:latin typeface="Times New Roman" pitchFamily="18" charset="0"/>
              </a:rPr>
              <a:t>＝｛</a:t>
            </a:r>
            <a:r>
              <a:rPr kumimoji="1" lang="en-US" altLang="zh-CN" dirty="0">
                <a:latin typeface="Times New Roman" pitchFamily="18" charset="0"/>
              </a:rPr>
              <a:t>a</a:t>
            </a:r>
            <a:r>
              <a:rPr kumimoji="1" lang="en-US" altLang="zh-CN" dirty="0">
                <a:solidFill>
                  <a:srgbClr val="FF0000"/>
                </a:solidFill>
                <a:latin typeface="Times New Roman" pitchFamily="18" charset="0"/>
              </a:rPr>
              <a:t>1</a:t>
            </a:r>
            <a:r>
              <a:rPr kumimoji="1" lang="zh-CN" altLang="en-US" dirty="0">
                <a:latin typeface="Times New Roman" pitchFamily="18" charset="0"/>
              </a:rPr>
              <a:t>，</a:t>
            </a:r>
            <a:r>
              <a:rPr kumimoji="1" lang="en-US" altLang="zh-CN" dirty="0" err="1">
                <a:latin typeface="Times New Roman" pitchFamily="18" charset="0"/>
              </a:rPr>
              <a:t>ba</a:t>
            </a:r>
            <a:r>
              <a:rPr kumimoji="1" lang="zh-CN" altLang="en-US" dirty="0">
                <a:latin typeface="Times New Roman" pitchFamily="18" charset="0"/>
              </a:rPr>
              <a:t>，</a:t>
            </a:r>
            <a:r>
              <a:rPr kumimoji="1" lang="en-US" altLang="zh-CN" dirty="0">
                <a:latin typeface="Times New Roman" pitchFamily="18" charset="0"/>
              </a:rPr>
              <a:t>cab</a:t>
            </a:r>
            <a:r>
              <a:rPr kumimoji="1" lang="zh-CN" altLang="en-US" dirty="0">
                <a:latin typeface="Times New Roman" pitchFamily="18" charset="0"/>
              </a:rPr>
              <a:t>｝，则 </a:t>
            </a:r>
            <a:r>
              <a:rPr kumimoji="1" lang="en-US" altLang="zh-CN" dirty="0">
                <a:latin typeface="Times New Roman" pitchFamily="18" charset="0"/>
              </a:rPr>
              <a:t>A</a:t>
            </a:r>
            <a:r>
              <a:rPr kumimoji="1" lang="zh-CN" altLang="en-US" dirty="0">
                <a:latin typeface="Times New Roman" pitchFamily="18" charset="0"/>
              </a:rPr>
              <a:t>是∑上的符号串集合，</a:t>
            </a:r>
            <a:r>
              <a:rPr kumimoji="1" lang="en-US" altLang="zh-CN" dirty="0">
                <a:latin typeface="Times New Roman" pitchFamily="18" charset="0"/>
              </a:rPr>
              <a:t>B</a:t>
            </a:r>
            <a:r>
              <a:rPr kumimoji="1" lang="zh-CN" altLang="en-US" dirty="0">
                <a:latin typeface="Times New Roman" pitchFamily="18" charset="0"/>
              </a:rPr>
              <a:t>不是∑上的符号串集合。 </a:t>
            </a:r>
          </a:p>
          <a:p>
            <a:pPr marL="0" indent="0">
              <a:lnSpc>
                <a:spcPct val="120000"/>
              </a:lnSpc>
              <a:spcBef>
                <a:spcPct val="30000"/>
              </a:spcBef>
              <a:buNone/>
            </a:pPr>
            <a:endParaRPr kumimoji="1" lang="zh-CN" altLang="en-US" dirty="0">
              <a:latin typeface="Times New Roman" pitchFamily="18" charset="0"/>
            </a:endParaRPr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0184E-74D7-4D82-B7D0-9EDE9EF8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5F837A-3FC7-49BB-9160-289CE5B4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8" y="942764"/>
            <a:ext cx="11375881" cy="5911095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 符号串的运算</a:t>
            </a:r>
            <a:r>
              <a:rPr lang="en-US" altLang="zh-CN" sz="3200" dirty="0"/>
              <a:t>-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设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,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为两个符号串，则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lang="en-US" altLang="zh-CN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连接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  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如：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a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b=ab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注意 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2" charset="2"/>
              </a:rPr>
              <a:t> = 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·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 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=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  <a:sym typeface="Symbol" pitchFamily="2" charset="2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或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：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| = 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或者</a:t>
            </a:r>
            <a:endParaRPr lang="en-US" altLang="zh-CN" sz="2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  <a:sym typeface="Symbol" pitchFamily="2" charset="2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方幂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：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…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n-1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n-1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</a:p>
          <a:p>
            <a:pPr marL="457200" lvl="1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          </a:t>
            </a:r>
          </a:p>
          <a:p>
            <a:pPr marL="457200" lvl="1" indent="0">
              <a:buNone/>
            </a:pPr>
            <a:r>
              <a:rPr lang="en-US" altLang="zh-CN" sz="2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      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※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  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0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 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空符号串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)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什么符号也没有的符号串 ！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       </a:t>
            </a:r>
            <a:endParaRPr lang="en-US" altLang="zh-CN" sz="2800" noProof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闭包：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； 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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…</a:t>
            </a:r>
          </a:p>
          <a:p>
            <a:pPr marL="1016000" lvl="2" algn="l">
              <a:lnSpc>
                <a:spcPct val="90000"/>
              </a:lnSpc>
              <a:spcBef>
                <a:spcPct val="20000"/>
              </a:spcBef>
              <a:buClr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的正闭包：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+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|…|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|…</a:t>
            </a:r>
          </a:p>
          <a:p>
            <a:pPr marL="787400" lvl="2" indent="0" algn="l">
              <a:lnSpc>
                <a:spcPct val="90000"/>
              </a:lnSpc>
              <a:spcBef>
                <a:spcPct val="20000"/>
              </a:spcBef>
              <a:buClr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的星闭包：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zh-CN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*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=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0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|…|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|…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 sz="3200" dirty="0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BB1CB87B-C35E-4FC3-915B-D5DBADB8C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177" y="3537447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黑体" panose="02010609060101010101" pitchFamily="49" charset="-122"/>
                <a:ea typeface="SimHei" panose="02010609060101010101" pitchFamily="49" charset="-122"/>
              </a:rPr>
              <a:t>n</a:t>
            </a:r>
            <a:r>
              <a:rPr lang="zh-CN" altLang="en-US" dirty="0">
                <a:latin typeface="黑体" panose="02010609060101010101" pitchFamily="49" charset="-122"/>
                <a:ea typeface="SimHei" panose="02010609060101010101" pitchFamily="49" charset="-122"/>
              </a:rPr>
              <a:t>个</a:t>
            </a: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F8F77D66-6BDD-4CA8-B5A2-1B2A0745BABE}"/>
              </a:ext>
            </a:extLst>
          </p:cNvPr>
          <p:cNvSpPr>
            <a:spLocks/>
          </p:cNvSpPr>
          <p:nvPr/>
        </p:nvSpPr>
        <p:spPr bwMode="auto">
          <a:xfrm rot="16213810">
            <a:off x="3723310" y="3044443"/>
            <a:ext cx="152400" cy="1143000"/>
          </a:xfrm>
          <a:prstGeom prst="leftBrace">
            <a:avLst>
              <a:gd name="adj1" fmla="val 62500"/>
              <a:gd name="adj2" fmla="val 49097"/>
            </a:avLst>
          </a:prstGeom>
          <a:solidFill>
            <a:schemeClr val="bg1"/>
          </a:solidFill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05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0184E-74D7-4D82-B7D0-9EDE9EF8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5F837A-3FC7-49BB-9160-289CE5B4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9" y="942764"/>
            <a:ext cx="10960244" cy="591109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/>
              <a:t> 符号串的运算举例：</a:t>
            </a:r>
            <a:endParaRPr lang="en-US" altLang="zh-CN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  <a:p>
            <a:pPr marL="0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 (1)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abc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de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abcde</a:t>
            </a:r>
            <a:endParaRPr lang="en-US" altLang="zh-CN" sz="2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Linux Biolinum O" panose="02000503000000000000" pitchFamily="2" charset="0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 (2)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abc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2" charset="2"/>
              </a:rPr>
              <a:t>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2" charset="2"/>
              </a:rPr>
              <a:t>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·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abc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abc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+mn-cs"/>
            </a:endParaRPr>
          </a:p>
          <a:p>
            <a:pPr marL="0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 (3)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ab|cd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= ab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或者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cd</a:t>
            </a:r>
          </a:p>
          <a:p>
            <a:pPr marL="0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 (4) 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1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       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2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aa|ab|ba|bb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SimHei" panose="02010609060101010101" pitchFamily="49" charset="-122"/>
                <a:cs typeface="+mn-cs"/>
              </a:rPr>
              <a:t> 	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       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*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0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|(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1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|(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2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|…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            即：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*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en-US" altLang="zh-CN" sz="3200" b="0" i="0" u="none" strike="noStrike" kern="1200" cap="none" spc="0" normalizeH="0" baseline="3000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n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n≥0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	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同理：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en-US" altLang="zh-CN" sz="3200" b="0" i="0" u="none" strike="noStrike" kern="1200" cap="none" spc="0" normalizeH="0" baseline="3000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+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)</a:t>
            </a:r>
            <a:r>
              <a:rPr kumimoji="0" lang="en-US" altLang="zh-CN" sz="3200" b="0" i="0" u="none" strike="noStrike" kern="1200" cap="none" spc="0" normalizeH="0" baseline="3000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n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＞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0</a:t>
            </a:r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84092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0184E-74D7-4D82-B7D0-9EDE9EF8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5F837A-3FC7-49BB-9160-289CE5B4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63" y="858540"/>
            <a:ext cx="10910367" cy="591109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 符号串集合的运算</a:t>
            </a:r>
            <a:r>
              <a:rPr lang="en-US" altLang="zh-CN" sz="3200" dirty="0"/>
              <a:t>-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设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2" charset="2"/>
              </a:rPr>
              <a:t>,B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为两个符号串集合，则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lang="en-US" altLang="zh-CN" sz="3200" noProof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乘积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7B06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AB = {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xy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|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x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itchFamily="2" charset="2"/>
              </a:rPr>
              <a:t>A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itchFamily="2" charset="2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itchFamily="2" charset="2"/>
              </a:rPr>
              <a:t>且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itchFamily="2" charset="2"/>
              </a:rPr>
              <a:t>yB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  <a:sym typeface="Symbol" pitchFamily="2" charset="2"/>
              </a:rPr>
              <a:t>}</a:t>
            </a: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7B06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A∪B = A+B = { x |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x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2" charset="2"/>
              </a:rPr>
              <a:t>A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2" charset="2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2" charset="2"/>
              </a:rPr>
              <a:t>或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2" charset="2"/>
              </a:rPr>
              <a:t>xB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2" charset="2"/>
              </a:rPr>
              <a:t>}</a:t>
            </a: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方幂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7B06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 AA…A = AA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n-1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 = 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n-1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</a:p>
          <a:p>
            <a:pPr marL="469900" lvl="1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  </a:t>
            </a:r>
          </a:p>
          <a:p>
            <a:pPr marL="469900" lvl="1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        ※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</a:t>
            </a:r>
            <a:r>
              <a:rPr kumimoji="0" lang="en-US" altLang="zh-CN" sz="2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0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 {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2" charset="2"/>
              </a:rPr>
              <a:t> }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2" charset="2"/>
              </a:rPr>
              <a:t>; </a:t>
            </a:r>
          </a:p>
          <a:p>
            <a:pPr marL="469900" lvl="1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        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1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=A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2" charset="2"/>
              </a:rPr>
              <a:t>;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2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=AA ; 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3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=AAA ; …</a:t>
            </a: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闭包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：</a:t>
            </a:r>
          </a:p>
          <a:p>
            <a:pPr marL="1016000" lvl="2" algn="l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12000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的正闭包：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+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 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∪…∪A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∪…</a:t>
            </a:r>
          </a:p>
          <a:p>
            <a:pPr marL="1016000" lvl="2" algn="l">
              <a:lnSpc>
                <a:spcPct val="90000"/>
              </a:lnSpc>
              <a:spcBef>
                <a:spcPct val="20000"/>
              </a:spcBef>
              <a:buClr>
                <a:srgbClr val="C00000"/>
              </a:buClr>
              <a:buSzPct val="12000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的星闭包：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*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= 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0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∪…∪A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黑体" panose="02010609060101010101" pitchFamily="49" charset="-122"/>
                <a:cs typeface="+mn-cs"/>
              </a:rPr>
              <a:t>∪…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+mn-cs"/>
            </a:endParaRPr>
          </a:p>
          <a:p>
            <a:endParaRPr lang="en-US" altLang="zh-CN" sz="3200" dirty="0"/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BB1CB87B-C35E-4FC3-915B-D5DBADB8C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38" y="3466138"/>
            <a:ext cx="658659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黑体" panose="02010609060101010101" pitchFamily="49" charset="-122"/>
                <a:ea typeface="SimHei" panose="02010609060101010101" pitchFamily="49" charset="-122"/>
              </a:rPr>
              <a:t>n</a:t>
            </a:r>
            <a:r>
              <a:rPr lang="zh-CN" altLang="en-US" dirty="0">
                <a:latin typeface="黑体" panose="02010609060101010101" pitchFamily="49" charset="-122"/>
                <a:ea typeface="SimHei" panose="02010609060101010101" pitchFamily="49" charset="-122"/>
              </a:rPr>
              <a:t>个</a:t>
            </a: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F8F77D66-6BDD-4CA8-B5A2-1B2A0745BABE}"/>
              </a:ext>
            </a:extLst>
          </p:cNvPr>
          <p:cNvSpPr>
            <a:spLocks/>
          </p:cNvSpPr>
          <p:nvPr/>
        </p:nvSpPr>
        <p:spPr bwMode="auto">
          <a:xfrm rot="16213810">
            <a:off x="3424616" y="3044952"/>
            <a:ext cx="74798" cy="920870"/>
          </a:xfrm>
          <a:prstGeom prst="leftBrace">
            <a:avLst>
              <a:gd name="adj1" fmla="val 62500"/>
              <a:gd name="adj2" fmla="val 49097"/>
            </a:avLst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475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0184E-74D7-4D82-B7D0-9EDE9EF8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5F837A-3FC7-49BB-9160-289CE5B4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9" y="942764"/>
            <a:ext cx="10960244" cy="90266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符号串集合的运算举例：</a:t>
            </a:r>
            <a:endParaRPr lang="en-US" altLang="zh-CN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" name="AutoShape 16">
            <a:extLst>
              <a:ext uri="{FF2B5EF4-FFF2-40B4-BE49-F238E27FC236}">
                <a16:creationId xmlns:a16="http://schemas.microsoft.com/office/drawing/2014/main" id="{08E0F976-38C1-494B-937B-2B73946F0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51" y="3769110"/>
            <a:ext cx="10682869" cy="2743200"/>
          </a:xfrm>
          <a:prstGeom prst="roundRect">
            <a:avLst>
              <a:gd name="adj" fmla="val 10834"/>
            </a:avLst>
          </a:prstGeom>
          <a:solidFill>
            <a:schemeClr val="bg1"/>
          </a:solidFill>
          <a:ln w="12700" cap="sq">
            <a:solidFill>
              <a:srgbClr val="0E7C7E"/>
            </a:solidFill>
            <a:round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/>
          <a:p>
            <a:endParaRPr lang="en-CN"/>
          </a:p>
        </p:txBody>
      </p:sp>
      <p:sp>
        <p:nvSpPr>
          <p:cNvPr id="6" name="AutoShape 15">
            <a:extLst>
              <a:ext uri="{FF2B5EF4-FFF2-40B4-BE49-F238E27FC236}">
                <a16:creationId xmlns:a16="http://schemas.microsoft.com/office/drawing/2014/main" id="{C3478356-29D4-448A-B219-57146717B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60" y="1732983"/>
            <a:ext cx="10469212" cy="1701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sq">
            <a:solidFill>
              <a:srgbClr val="0E7C7E"/>
            </a:solidFill>
            <a:round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/>
          <a:p>
            <a:endParaRPr lang="en-C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798A812-549F-4FA7-B312-D6C006663A89}"/>
              </a:ext>
            </a:extLst>
          </p:cNvPr>
          <p:cNvSpPr txBox="1">
            <a:spLocks noChangeArrowheads="1"/>
          </p:cNvSpPr>
          <p:nvPr/>
        </p:nvSpPr>
        <p:spPr>
          <a:xfrm>
            <a:off x="705053" y="1805373"/>
            <a:ext cx="10041897" cy="1600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【</a:t>
            </a:r>
            <a:r>
              <a:rPr lang="zh-CN" altLang="en-US" dirty="0">
                <a:ea typeface="黑体" panose="02010609060101010101" pitchFamily="49" charset="-122"/>
              </a:rPr>
              <a:t>例</a:t>
            </a:r>
            <a:r>
              <a:rPr lang="en-US" altLang="zh-CN" dirty="0">
                <a:ea typeface="黑体" panose="02010609060101010101" pitchFamily="49" charset="-122"/>
              </a:rPr>
              <a:t>】 </a:t>
            </a:r>
            <a:r>
              <a:rPr lang="zh-CN" altLang="en-US" dirty="0">
                <a:ea typeface="黑体" panose="02010609060101010101" pitchFamily="49" charset="-122"/>
              </a:rPr>
              <a:t>设 </a:t>
            </a:r>
            <a:r>
              <a:rPr lang="en-US" altLang="zh-CN" dirty="0">
                <a:ea typeface="黑体" panose="02010609060101010101" pitchFamily="49" charset="-122"/>
              </a:rPr>
              <a:t>A={a,</a:t>
            </a:r>
            <a:r>
              <a:rPr lang="zh-CN" altLang="en-US" dirty="0">
                <a:ea typeface="黑体" panose="02010609060101010101" pitchFamily="49" charset="-122"/>
              </a:rPr>
              <a:t> </a:t>
            </a:r>
            <a:r>
              <a:rPr lang="en-US" altLang="zh-CN" dirty="0">
                <a:ea typeface="黑体" panose="02010609060101010101" pitchFamily="49" charset="-122"/>
              </a:rPr>
              <a:t>b},</a:t>
            </a:r>
            <a:r>
              <a:rPr lang="zh-CN" altLang="en-US" dirty="0">
                <a:ea typeface="黑体" panose="02010609060101010101" pitchFamily="49" charset="-122"/>
              </a:rPr>
              <a:t> </a:t>
            </a:r>
            <a:r>
              <a:rPr lang="en-US" altLang="zh-CN" dirty="0">
                <a:ea typeface="黑体" panose="02010609060101010101" pitchFamily="49" charset="-122"/>
              </a:rPr>
              <a:t>B={c,</a:t>
            </a:r>
            <a:r>
              <a:rPr lang="zh-CN" altLang="en-US" dirty="0">
                <a:ea typeface="黑体" panose="02010609060101010101" pitchFamily="49" charset="-122"/>
              </a:rPr>
              <a:t> </a:t>
            </a:r>
            <a:r>
              <a:rPr lang="en-US" altLang="zh-CN" dirty="0">
                <a:ea typeface="黑体" panose="02010609060101010101" pitchFamily="49" charset="-122"/>
              </a:rPr>
              <a:t>d}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</a:t>
            </a:r>
            <a:r>
              <a:rPr lang="zh-CN" altLang="en-US" dirty="0">
                <a:ea typeface="黑体" panose="02010609060101010101" pitchFamily="49" charset="-122"/>
              </a:rPr>
              <a:t>则   </a:t>
            </a:r>
            <a:r>
              <a:rPr lang="en-US" altLang="zh-CN" dirty="0">
                <a:ea typeface="黑体" panose="02010609060101010101" pitchFamily="49" charset="-122"/>
              </a:rPr>
              <a:t>A+B={a,</a:t>
            </a:r>
            <a:r>
              <a:rPr lang="zh-CN" altLang="en-US" dirty="0">
                <a:ea typeface="黑体" panose="02010609060101010101" pitchFamily="49" charset="-122"/>
              </a:rPr>
              <a:t> </a:t>
            </a:r>
            <a:r>
              <a:rPr lang="en-US" altLang="zh-CN" dirty="0">
                <a:ea typeface="黑体" panose="02010609060101010101" pitchFamily="49" charset="-122"/>
              </a:rPr>
              <a:t>b,</a:t>
            </a:r>
            <a:r>
              <a:rPr lang="zh-CN" altLang="en-US" dirty="0">
                <a:ea typeface="黑体" panose="02010609060101010101" pitchFamily="49" charset="-122"/>
              </a:rPr>
              <a:t> </a:t>
            </a:r>
            <a:r>
              <a:rPr lang="en-US" altLang="zh-CN" dirty="0">
                <a:ea typeface="黑体" panose="02010609060101010101" pitchFamily="49" charset="-122"/>
              </a:rPr>
              <a:t>c,</a:t>
            </a:r>
            <a:r>
              <a:rPr lang="zh-CN" altLang="en-US" dirty="0">
                <a:ea typeface="黑体" panose="02010609060101010101" pitchFamily="49" charset="-122"/>
              </a:rPr>
              <a:t> </a:t>
            </a:r>
            <a:r>
              <a:rPr lang="en-US" altLang="zh-CN" dirty="0">
                <a:ea typeface="黑体" panose="02010609060101010101" pitchFamily="49" charset="-122"/>
              </a:rPr>
              <a:t>d}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      AB={</a:t>
            </a:r>
            <a:r>
              <a:rPr lang="en-US" altLang="zh-CN" dirty="0" err="1">
                <a:ea typeface="黑体" panose="02010609060101010101" pitchFamily="49" charset="-122"/>
              </a:rPr>
              <a:t>xy|x</a:t>
            </a:r>
            <a:r>
              <a:rPr lang="en-US" altLang="zh-CN" dirty="0" err="1">
                <a:ea typeface="黑体" panose="02010609060101010101" pitchFamily="49" charset="-122"/>
                <a:sym typeface="Symbol" pitchFamily="2" charset="2"/>
              </a:rPr>
              <a:t>A</a:t>
            </a:r>
            <a:r>
              <a:rPr lang="en-US" altLang="zh-CN" dirty="0">
                <a:ea typeface="黑体" panose="02010609060101010101" pitchFamily="49" charset="-122"/>
                <a:sym typeface="Symbol" pitchFamily="2" charset="2"/>
              </a:rPr>
              <a:t>,</a:t>
            </a:r>
            <a:r>
              <a:rPr lang="zh-CN" altLang="en-US" dirty="0">
                <a:ea typeface="黑体" panose="02010609060101010101" pitchFamily="49" charset="-122"/>
                <a:sym typeface="Symbol" pitchFamily="2" charset="2"/>
              </a:rPr>
              <a:t> </a:t>
            </a:r>
            <a:r>
              <a:rPr lang="en-US" altLang="zh-CN" dirty="0" err="1">
                <a:ea typeface="黑体" panose="02010609060101010101" pitchFamily="49" charset="-122"/>
                <a:sym typeface="Symbol" pitchFamily="2" charset="2"/>
              </a:rPr>
              <a:t>yB</a:t>
            </a:r>
            <a:r>
              <a:rPr lang="en-US" altLang="zh-CN" dirty="0">
                <a:ea typeface="黑体" panose="02010609060101010101" pitchFamily="49" charset="-122"/>
                <a:sym typeface="Symbol" pitchFamily="2" charset="2"/>
              </a:rPr>
              <a:t>}=</a:t>
            </a:r>
            <a:r>
              <a:rPr lang="en-US" altLang="zh-CN" dirty="0">
                <a:ea typeface="黑体" panose="02010609060101010101" pitchFamily="49" charset="-122"/>
              </a:rPr>
              <a:t>{ac,</a:t>
            </a:r>
            <a:r>
              <a:rPr lang="zh-CN" altLang="en-US" dirty="0">
                <a:ea typeface="黑体" panose="02010609060101010101" pitchFamily="49" charset="-122"/>
              </a:rPr>
              <a:t> </a:t>
            </a:r>
            <a:r>
              <a:rPr lang="en-US" altLang="zh-CN" dirty="0">
                <a:ea typeface="黑体" panose="02010609060101010101" pitchFamily="49" charset="-122"/>
              </a:rPr>
              <a:t>ad,</a:t>
            </a:r>
            <a:r>
              <a:rPr lang="zh-CN" altLang="en-US" dirty="0">
                <a:ea typeface="黑体" panose="02010609060101010101" pitchFamily="49" charset="-122"/>
              </a:rPr>
              <a:t> </a:t>
            </a:r>
            <a:r>
              <a:rPr lang="en-US" altLang="zh-CN" dirty="0" err="1">
                <a:ea typeface="黑体" panose="02010609060101010101" pitchFamily="49" charset="-122"/>
              </a:rPr>
              <a:t>bc</a:t>
            </a:r>
            <a:r>
              <a:rPr lang="en-US" altLang="zh-CN" dirty="0">
                <a:ea typeface="黑体" panose="02010609060101010101" pitchFamily="49" charset="-122"/>
              </a:rPr>
              <a:t>,</a:t>
            </a:r>
            <a:r>
              <a:rPr lang="zh-CN" altLang="en-US" dirty="0">
                <a:ea typeface="黑体" panose="02010609060101010101" pitchFamily="49" charset="-122"/>
              </a:rPr>
              <a:t> </a:t>
            </a:r>
            <a:r>
              <a:rPr lang="en-US" altLang="zh-CN" dirty="0">
                <a:ea typeface="黑体" panose="02010609060101010101" pitchFamily="49" charset="-122"/>
              </a:rPr>
              <a:t>bd}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4082D873-54B7-455E-9921-1434F72B6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053" y="3919945"/>
            <a:ext cx="6092825" cy="25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【</a:t>
            </a:r>
            <a:r>
              <a:rPr lang="zh-CN" altLang="en-US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例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】</a:t>
            </a:r>
            <a:r>
              <a:rPr lang="zh-CN" altLang="en-US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设  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A={a}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     </a:t>
            </a:r>
            <a:r>
              <a:rPr lang="zh-CN" altLang="en-US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则 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A</a:t>
            </a:r>
            <a:r>
              <a:rPr lang="en-US" altLang="zh-CN" sz="2800" baseline="30000" dirty="0">
                <a:latin typeface="Linux Biolinum O" panose="02000503000000000000" pitchFamily="2" charset="0"/>
                <a:ea typeface="SimHei" panose="02010609060101010101" pitchFamily="49" charset="-122"/>
              </a:rPr>
              <a:t>* 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= A</a:t>
            </a:r>
            <a:r>
              <a:rPr lang="en-US" altLang="zh-CN" sz="2800" baseline="30000" dirty="0">
                <a:latin typeface="Linux Biolinum O" panose="02000503000000000000" pitchFamily="2" charset="0"/>
                <a:ea typeface="SimHei" panose="02010609060101010101" pitchFamily="49" charset="-122"/>
              </a:rPr>
              <a:t>0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∪A</a:t>
            </a:r>
            <a:r>
              <a:rPr lang="en-US" altLang="zh-CN" sz="2800" baseline="30000" dirty="0">
                <a:latin typeface="Linux Biolinum O" panose="02000503000000000000" pitchFamily="2" charset="0"/>
                <a:ea typeface="SimHei" panose="02010609060101010101" pitchFamily="49" charset="-122"/>
              </a:rPr>
              <a:t>1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∪A</a:t>
            </a:r>
            <a:r>
              <a:rPr lang="en-US" altLang="zh-CN" sz="2800" baseline="30000" dirty="0">
                <a:latin typeface="Linux Biolinum O" panose="02000503000000000000" pitchFamily="2" charset="0"/>
                <a:ea typeface="SimHei" panose="02010609060101010101" pitchFamily="49" charset="-122"/>
              </a:rPr>
              <a:t>2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∪…∪A</a:t>
            </a:r>
            <a:r>
              <a:rPr lang="en-US" altLang="zh-CN" sz="2800" baseline="30000" dirty="0">
                <a:latin typeface="Linux Biolinum O" panose="02000503000000000000" pitchFamily="2" charset="0"/>
                <a:ea typeface="SimHei" panose="02010609060101010101" pitchFamily="49" charset="-122"/>
              </a:rPr>
              <a:t>n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∪…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          ={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}+{a}+{aa}+{</a:t>
            </a:r>
            <a:r>
              <a:rPr lang="en-US" altLang="zh-CN" sz="2800" dirty="0" err="1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aaa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}+…</a:t>
            </a:r>
            <a:endParaRPr lang="en-US" altLang="zh-CN" sz="2800" dirty="0">
              <a:latin typeface="Linux Biolinum O" panose="02000503000000000000" pitchFamily="2" charset="0"/>
              <a:ea typeface="SimHei" panose="02010609060101010101" pitchFamily="49" charset="-122"/>
            </a:endParaRP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          ={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,</a:t>
            </a:r>
            <a:r>
              <a:rPr lang="en-US" altLang="zh-CN" sz="2800" dirty="0" err="1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a,aa,aaa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,…}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          ={a</a:t>
            </a:r>
            <a:r>
              <a:rPr lang="en-US" altLang="zh-CN" sz="2800" baseline="300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n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|n≥0}   </a:t>
            </a:r>
          </a:p>
        </p:txBody>
      </p:sp>
    </p:spTree>
    <p:extLst>
      <p:ext uri="{BB962C8B-B14F-4D97-AF65-F5344CB8AC3E}">
        <p14:creationId xmlns:p14="http://schemas.microsoft.com/office/powerpoint/2010/main" val="140738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0184E-74D7-4D82-B7D0-9EDE9EF8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符号和符号串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5F837A-3FC7-49BB-9160-289CE5B4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9" y="942764"/>
            <a:ext cx="10960244" cy="90266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符号串集合的运算举例</a:t>
            </a:r>
            <a:r>
              <a:rPr lang="en-US" altLang="zh-CN" sz="3200" dirty="0"/>
              <a:t>(</a:t>
            </a:r>
            <a:r>
              <a:rPr lang="zh-CN" altLang="en-US" sz="3200" dirty="0"/>
              <a:t>续</a:t>
            </a:r>
            <a:r>
              <a:rPr lang="en-US" altLang="zh-CN" sz="3200" dirty="0"/>
              <a:t>)</a:t>
            </a:r>
            <a:r>
              <a:rPr lang="zh-CN" altLang="en-US" sz="3200" dirty="0"/>
              <a:t>：</a:t>
            </a:r>
            <a:endParaRPr lang="en-US" altLang="zh-CN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7D23E0F7-16EC-40C5-B298-1DA621589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06" y="1718694"/>
            <a:ext cx="11671069" cy="3683487"/>
          </a:xfrm>
          <a:prstGeom prst="roundRect">
            <a:avLst>
              <a:gd name="adj" fmla="val 8023"/>
            </a:avLst>
          </a:prstGeom>
          <a:solidFill>
            <a:schemeClr val="bg1"/>
          </a:solidFill>
          <a:ln w="12700" cap="sq">
            <a:solidFill>
              <a:srgbClr val="0E7C7E"/>
            </a:solidFill>
            <a:round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/>
          <a:p>
            <a:endParaRPr lang="en-CN"/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06E0B89E-C760-4F06-8B39-529DA8724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489" y="5566455"/>
            <a:ext cx="11637022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800" dirty="0">
                <a:solidFill>
                  <a:srgbClr val="FF0000"/>
                </a:solidFill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推论</a:t>
            </a:r>
            <a:r>
              <a:rPr lang="zh-CN" altLang="en-US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：字母表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A</a:t>
            </a:r>
            <a:r>
              <a:rPr lang="zh-CN" altLang="en-US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， 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A</a:t>
            </a:r>
            <a:r>
              <a:rPr lang="en-US" altLang="zh-CN" sz="2800" baseline="30000" dirty="0">
                <a:latin typeface="Linux Biolinum O" panose="02000503000000000000" pitchFamily="2" charset="0"/>
                <a:ea typeface="SimHei" panose="02010609060101010101" pitchFamily="49" charset="-122"/>
              </a:rPr>
              <a:t>* 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= </a:t>
            </a:r>
            <a:r>
              <a:rPr lang="zh-CN" altLang="en-US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该字母</a:t>
            </a:r>
            <a:r>
              <a:rPr lang="zh-CN" altLang="en-US" sz="2800" dirty="0">
                <a:ea typeface="SimHei" panose="02010609060101010101" pitchFamily="49" charset="-122"/>
              </a:rPr>
              <a:t>表</a:t>
            </a:r>
            <a:r>
              <a:rPr lang="zh-CN" altLang="en-US" sz="2800" dirty="0">
                <a:latin typeface="Linux Biolinum O" panose="02000503000000000000" pitchFamily="2" charset="0"/>
                <a:ea typeface="SimHei" panose="02010609060101010101" pitchFamily="49" charset="-122"/>
              </a:rPr>
              <a:t>上</a:t>
            </a:r>
            <a:r>
              <a:rPr lang="zh-CN" altLang="en-US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的所有符号串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(</a:t>
            </a:r>
            <a:r>
              <a:rPr lang="zh-CN" altLang="en-US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包括空串</a:t>
            </a:r>
            <a:r>
              <a:rPr lang="en-US" altLang="zh-CN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)</a:t>
            </a:r>
            <a:r>
              <a:rPr lang="zh-CN" altLang="en-US" sz="2800" dirty="0">
                <a:latin typeface="Linux Biolinum O" panose="02000503000000000000" pitchFamily="2" charset="0"/>
                <a:ea typeface="SimHei" panose="02010609060101010101" pitchFamily="49" charset="-122"/>
                <a:sym typeface="Symbol" pitchFamily="2" charset="2"/>
              </a:rPr>
              <a:t>的集合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F17C965-DAAF-4D6D-A8D3-7731DFE0BDB5}"/>
              </a:ext>
            </a:extLst>
          </p:cNvPr>
          <p:cNvSpPr txBox="1">
            <a:spLocks noChangeArrowheads="1"/>
          </p:cNvSpPr>
          <p:nvPr/>
        </p:nvSpPr>
        <p:spPr>
          <a:xfrm>
            <a:off x="254925" y="1882968"/>
            <a:ext cx="11475635" cy="35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66FFFF"/>
                </a:solidFill>
              </a14:hiddenFill>
            </a:ext>
          </a:ex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q"/>
              <a:defRPr sz="28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Hei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q"/>
              <a:defRPr sz="24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q"/>
              <a:defRPr sz="20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itchFamily="2" charset="2"/>
              <a:buChar char="q"/>
              <a:defRPr sz="1800" b="0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Sun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  <a:buFont typeface="Wingdings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【</a:t>
            </a:r>
            <a:r>
              <a:rPr lang="zh-CN" altLang="en-US" dirty="0">
                <a:ea typeface="黑体" panose="02010609060101010101" pitchFamily="49" charset="-122"/>
              </a:rPr>
              <a:t>例</a:t>
            </a:r>
            <a:r>
              <a:rPr lang="en-US" altLang="zh-CN" dirty="0">
                <a:ea typeface="黑体" panose="02010609060101010101" pitchFamily="49" charset="-122"/>
              </a:rPr>
              <a:t>】 </a:t>
            </a:r>
            <a:r>
              <a:rPr lang="zh-CN" altLang="en-US" dirty="0">
                <a:ea typeface="黑体" panose="02010609060101010101" pitchFamily="49" charset="-122"/>
              </a:rPr>
              <a:t>设  </a:t>
            </a:r>
            <a:r>
              <a:rPr lang="en-US" altLang="zh-CN" dirty="0">
                <a:ea typeface="黑体" panose="02010609060101010101" pitchFamily="49" charset="-122"/>
              </a:rPr>
              <a:t>A={a, b}</a:t>
            </a:r>
            <a:r>
              <a:rPr lang="zh-CN" altLang="en-US" dirty="0">
                <a:ea typeface="黑体" panose="02010609060101010101" pitchFamily="49" charset="-122"/>
              </a:rPr>
              <a:t>， </a:t>
            </a:r>
            <a:r>
              <a:rPr lang="en-US" altLang="zh-CN" dirty="0">
                <a:ea typeface="黑体" panose="02010609060101010101" pitchFamily="49" charset="-122"/>
              </a:rPr>
              <a:t>A</a:t>
            </a:r>
            <a:r>
              <a:rPr lang="en-US" altLang="zh-CN" baseline="30000" dirty="0">
                <a:ea typeface="黑体" panose="02010609060101010101" pitchFamily="49" charset="-122"/>
              </a:rPr>
              <a:t>* </a:t>
            </a:r>
            <a:r>
              <a:rPr lang="en-US" altLang="zh-CN" dirty="0">
                <a:ea typeface="黑体" panose="02010609060101010101" pitchFamily="49" charset="-122"/>
              </a:rPr>
              <a:t>= ? </a:t>
            </a:r>
          </a:p>
          <a:p>
            <a:pPr>
              <a:lnSpc>
                <a:spcPts val="2400"/>
              </a:lnSpc>
              <a:buFont typeface="Wingdings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∵ A</a:t>
            </a:r>
            <a:r>
              <a:rPr lang="en-US" altLang="zh-CN" baseline="30000" dirty="0">
                <a:ea typeface="黑体" panose="02010609060101010101" pitchFamily="49" charset="-122"/>
              </a:rPr>
              <a:t>*</a:t>
            </a:r>
            <a:r>
              <a:rPr lang="en-US" altLang="zh-CN" dirty="0">
                <a:ea typeface="黑体" panose="02010609060101010101" pitchFamily="49" charset="-122"/>
              </a:rPr>
              <a:t> = A</a:t>
            </a:r>
            <a:r>
              <a:rPr lang="en-US" altLang="zh-CN" baseline="30000" dirty="0">
                <a:ea typeface="黑体" panose="02010609060101010101" pitchFamily="49" charset="-122"/>
              </a:rPr>
              <a:t>0</a:t>
            </a:r>
            <a:r>
              <a:rPr lang="en-US" altLang="zh-CN" dirty="0">
                <a:ea typeface="黑体" panose="02010609060101010101" pitchFamily="49" charset="-122"/>
              </a:rPr>
              <a:t>∪A</a:t>
            </a:r>
            <a:r>
              <a:rPr lang="en-US" altLang="zh-CN" baseline="30000" dirty="0">
                <a:ea typeface="黑体" panose="02010609060101010101" pitchFamily="49" charset="-122"/>
              </a:rPr>
              <a:t>1</a:t>
            </a:r>
            <a:r>
              <a:rPr lang="en-US" altLang="zh-CN" dirty="0">
                <a:ea typeface="黑体" panose="02010609060101010101" pitchFamily="49" charset="-122"/>
              </a:rPr>
              <a:t>∪A</a:t>
            </a:r>
            <a:r>
              <a:rPr lang="en-US" altLang="zh-CN" baseline="30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∪…∪A</a:t>
            </a:r>
            <a:r>
              <a:rPr lang="en-US" altLang="zh-CN" baseline="30000" dirty="0">
                <a:ea typeface="黑体" panose="02010609060101010101" pitchFamily="49" charset="-122"/>
              </a:rPr>
              <a:t>n</a:t>
            </a:r>
            <a:r>
              <a:rPr lang="en-US" altLang="zh-CN" dirty="0">
                <a:ea typeface="黑体" panose="02010609060101010101" pitchFamily="49" charset="-122"/>
              </a:rPr>
              <a:t>∪…</a:t>
            </a:r>
          </a:p>
          <a:p>
            <a:pPr>
              <a:lnSpc>
                <a:spcPts val="2400"/>
              </a:lnSpc>
              <a:buFont typeface="Wingdings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 A</a:t>
            </a:r>
            <a:r>
              <a:rPr lang="en-US" altLang="zh-CN" baseline="30000" dirty="0">
                <a:ea typeface="黑体" panose="02010609060101010101" pitchFamily="49" charset="-122"/>
              </a:rPr>
              <a:t>0</a:t>
            </a:r>
            <a:r>
              <a:rPr lang="en-US" altLang="zh-CN" dirty="0">
                <a:ea typeface="黑体" panose="02010609060101010101" pitchFamily="49" charset="-122"/>
              </a:rPr>
              <a:t> ={</a:t>
            </a:r>
            <a:r>
              <a:rPr lang="en-US" altLang="zh-CN" dirty="0">
                <a:ea typeface="黑体" panose="02010609060101010101" pitchFamily="49" charset="-122"/>
                <a:sym typeface="Symbol" pitchFamily="2" charset="2"/>
              </a:rPr>
              <a:t>};</a:t>
            </a:r>
            <a:r>
              <a:rPr lang="en-US" altLang="zh-CN" dirty="0">
                <a:ea typeface="黑体" panose="02010609060101010101" pitchFamily="49" charset="-122"/>
              </a:rPr>
              <a:t> </a:t>
            </a:r>
          </a:p>
          <a:p>
            <a:pPr>
              <a:lnSpc>
                <a:spcPts val="2400"/>
              </a:lnSpc>
              <a:buFont typeface="Wingdings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 A</a:t>
            </a:r>
            <a:r>
              <a:rPr lang="en-US" altLang="zh-CN" baseline="30000" dirty="0">
                <a:ea typeface="黑体" panose="02010609060101010101" pitchFamily="49" charset="-122"/>
              </a:rPr>
              <a:t>1</a:t>
            </a:r>
            <a:r>
              <a:rPr lang="en-US" altLang="zh-CN" dirty="0">
                <a:ea typeface="黑体" panose="02010609060101010101" pitchFamily="49" charset="-122"/>
              </a:rPr>
              <a:t> = A ={a, b};</a:t>
            </a:r>
          </a:p>
          <a:p>
            <a:pPr>
              <a:lnSpc>
                <a:spcPts val="2400"/>
              </a:lnSpc>
              <a:buFont typeface="Wingdings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 A</a:t>
            </a:r>
            <a:r>
              <a:rPr lang="en-US" altLang="zh-CN" baseline="30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 = AA={a, b}{a, b}={</a:t>
            </a:r>
            <a:r>
              <a:rPr lang="en-US" altLang="zh-CN" dirty="0" err="1">
                <a:ea typeface="黑体" panose="02010609060101010101" pitchFamily="49" charset="-122"/>
              </a:rPr>
              <a:t>aa,ab,ba,bb</a:t>
            </a:r>
            <a:r>
              <a:rPr lang="en-US" altLang="zh-CN" dirty="0">
                <a:ea typeface="黑体" panose="02010609060101010101" pitchFamily="49" charset="-122"/>
              </a:rPr>
              <a:t>};</a:t>
            </a:r>
          </a:p>
          <a:p>
            <a:pPr>
              <a:lnSpc>
                <a:spcPts val="2400"/>
              </a:lnSpc>
              <a:buFont typeface="Wingdings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 A</a:t>
            </a:r>
            <a:r>
              <a:rPr lang="en-US" altLang="zh-CN" baseline="30000" dirty="0">
                <a:ea typeface="黑体" panose="02010609060101010101" pitchFamily="49" charset="-122"/>
              </a:rPr>
              <a:t>3</a:t>
            </a:r>
            <a:r>
              <a:rPr lang="en-US" altLang="zh-CN" dirty="0">
                <a:ea typeface="黑体" panose="02010609060101010101" pitchFamily="49" charset="-122"/>
              </a:rPr>
              <a:t> =AA</a:t>
            </a:r>
            <a:r>
              <a:rPr lang="en-US" altLang="zh-CN" baseline="30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={</a:t>
            </a:r>
            <a:r>
              <a:rPr lang="en-US" altLang="zh-CN" dirty="0" err="1">
                <a:ea typeface="黑体" panose="02010609060101010101" pitchFamily="49" charset="-122"/>
              </a:rPr>
              <a:t>a,b</a:t>
            </a:r>
            <a:r>
              <a:rPr lang="en-US" altLang="zh-CN" dirty="0">
                <a:ea typeface="黑体" panose="02010609060101010101" pitchFamily="49" charset="-122"/>
              </a:rPr>
              <a:t>}{</a:t>
            </a:r>
            <a:r>
              <a:rPr lang="en-US" altLang="zh-CN" dirty="0" err="1">
                <a:ea typeface="黑体" panose="02010609060101010101" pitchFamily="49" charset="-122"/>
              </a:rPr>
              <a:t>aa,ab,ba,bb</a:t>
            </a:r>
            <a:r>
              <a:rPr lang="en-US" altLang="zh-CN" dirty="0">
                <a:ea typeface="黑体" panose="02010609060101010101" pitchFamily="49" charset="-122"/>
              </a:rPr>
              <a:t>}={</a:t>
            </a:r>
            <a:r>
              <a:rPr lang="en-US" altLang="zh-CN" dirty="0" err="1">
                <a:ea typeface="黑体" panose="02010609060101010101" pitchFamily="49" charset="-122"/>
              </a:rPr>
              <a:t>aaa,aab,aba,abb,baa,bab,bba,bbb</a:t>
            </a:r>
            <a:r>
              <a:rPr lang="en-US" altLang="zh-CN" dirty="0">
                <a:ea typeface="黑体" panose="02010609060101010101" pitchFamily="49" charset="-122"/>
              </a:rPr>
              <a:t>};</a:t>
            </a:r>
          </a:p>
          <a:p>
            <a:pPr>
              <a:lnSpc>
                <a:spcPts val="2400"/>
              </a:lnSpc>
              <a:buFont typeface="Wingdings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           …</a:t>
            </a:r>
          </a:p>
          <a:p>
            <a:pPr>
              <a:lnSpc>
                <a:spcPts val="2400"/>
              </a:lnSpc>
              <a:buFont typeface="Wingdings" pitchFamily="2" charset="2"/>
              <a:buNone/>
            </a:pPr>
            <a:r>
              <a:rPr lang="en-US" altLang="zh-CN" dirty="0">
                <a:ea typeface="黑体" panose="02010609060101010101" pitchFamily="49" charset="-122"/>
              </a:rPr>
              <a:t>   ∴ A</a:t>
            </a:r>
            <a:r>
              <a:rPr lang="en-US" altLang="zh-CN" baseline="30000" dirty="0">
                <a:ea typeface="黑体" panose="02010609060101010101" pitchFamily="49" charset="-122"/>
              </a:rPr>
              <a:t>*</a:t>
            </a:r>
            <a:r>
              <a:rPr lang="en-US" altLang="zh-CN" dirty="0">
                <a:ea typeface="黑体" panose="02010609060101010101" pitchFamily="49" charset="-122"/>
              </a:rPr>
              <a:t> = { x | x=(</a:t>
            </a:r>
            <a:r>
              <a:rPr lang="en-US" altLang="zh-CN" dirty="0" err="1">
                <a:ea typeface="黑体" panose="02010609060101010101" pitchFamily="49" charset="-122"/>
              </a:rPr>
              <a:t>a|b</a:t>
            </a:r>
            <a:r>
              <a:rPr lang="en-US" altLang="zh-CN" dirty="0">
                <a:ea typeface="黑体" panose="02010609060101010101" pitchFamily="49" charset="-122"/>
              </a:rPr>
              <a:t>)</a:t>
            </a:r>
            <a:r>
              <a:rPr lang="en-US" altLang="zh-CN" baseline="30000" dirty="0">
                <a:ea typeface="黑体" panose="02010609060101010101" pitchFamily="49" charset="-122"/>
              </a:rPr>
              <a:t>n </a:t>
            </a:r>
            <a:r>
              <a:rPr lang="en-US" altLang="zh-CN" dirty="0">
                <a:ea typeface="黑体" panose="02010609060101010101" pitchFamily="49" charset="-122"/>
              </a:rPr>
              <a:t>,</a:t>
            </a:r>
            <a:r>
              <a:rPr lang="en-US" altLang="zh-CN" baseline="30000" dirty="0">
                <a:ea typeface="黑体" panose="02010609060101010101" pitchFamily="49" charset="-122"/>
              </a:rPr>
              <a:t> </a:t>
            </a:r>
            <a:r>
              <a:rPr lang="en-US" altLang="zh-CN" dirty="0">
                <a:ea typeface="黑体" panose="02010609060101010101" pitchFamily="49" charset="-122"/>
              </a:rPr>
              <a:t>n≥0 }</a:t>
            </a:r>
          </a:p>
        </p:txBody>
      </p:sp>
    </p:spTree>
    <p:extLst>
      <p:ext uri="{BB962C8B-B14F-4D97-AF65-F5344CB8AC3E}">
        <p14:creationId xmlns:p14="http://schemas.microsoft.com/office/powerpoint/2010/main" val="21454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</a:p>
          <a:p>
            <a:pPr>
              <a:lnSpc>
                <a:spcPct val="16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</a:p>
          <a:p>
            <a:pPr>
              <a:lnSpc>
                <a:spcPct val="17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2.3 </a:t>
            </a:r>
            <a:r>
              <a:rPr lang="zh-CN" altLang="en-US" b="1" u="sng" dirty="0">
                <a:solidFill>
                  <a:srgbClr val="C00000"/>
                </a:solidFill>
              </a:rPr>
              <a:t>文法和语言的形式化定义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713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15BB1-69A2-4145-9E51-43091D02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A233C3-C4EF-4931-A6F8-93005CB3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文法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G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的形式化定义包含哪些内容？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+mn-cs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文法的生成规则（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&lt;</a:t>
            </a:r>
            <a:r>
              <a:rPr kumimoji="1" lang="zh-CN" altLang="en-US" sz="2400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Hei" panose="02010609060101010101" pitchFamily="49" charset="-122"/>
              </a:rPr>
              <a:t>主语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&gt;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:= </a:t>
            </a:r>
            <a:r>
              <a:rPr kumimoji="1" lang="en-US" altLang="zh-CN" sz="2400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Hei" panose="02010609060101010101" pitchFamily="49" charset="-122"/>
              </a:rPr>
              <a:t>&lt;</a:t>
            </a:r>
            <a:r>
              <a:rPr kumimoji="1" lang="zh-CN" altLang="en-US" sz="2400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Hei" panose="02010609060101010101" pitchFamily="49" charset="-122"/>
              </a:rPr>
              <a:t>名词</a:t>
            </a:r>
            <a:r>
              <a:rPr kumimoji="1" lang="en-US" altLang="zh-CN" sz="2400" dirty="0"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Hei" panose="02010609060101010101" pitchFamily="49" charset="-122"/>
              </a:rPr>
              <a:t>&gt;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Wingdings" pitchFamily="2" charset="2"/>
              </a:rPr>
              <a:t>｜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Wingdings" pitchFamily="2" charset="2"/>
              </a:rPr>
              <a:t>&lt;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Wingdings" pitchFamily="2" charset="2"/>
              </a:rPr>
              <a:t>代词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Wingdings" pitchFamily="2" charset="2"/>
              </a:rPr>
              <a:t>&gt;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）</a:t>
            </a:r>
            <a:endParaRPr kumimoji="1" lang="en-US" altLang="zh-CN" sz="2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Linux Biolinum O" panose="02000503000000000000" pitchFamily="2" charset="0"/>
              <a:ea typeface="SimHei" panose="02010609060101010101" pitchFamily="49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文法使用的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非终结符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（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代词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）</a:t>
            </a:r>
            <a:endParaRPr kumimoji="1" lang="en-US" altLang="zh-CN" sz="2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Linux Biolinum O" panose="02000503000000000000" pitchFamily="2" charset="0"/>
              <a:ea typeface="SimHei" panose="02010609060101010101" pitchFamily="49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文法使用的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终结符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‘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我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’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）</a:t>
            </a:r>
            <a:endParaRPr kumimoji="1" lang="en-US" altLang="zh-CN" sz="24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Linux Biolinum O" panose="02000503000000000000" pitchFamily="2" charset="0"/>
              <a:ea typeface="SimHei" panose="02010609060101010101" pitchFamily="49" charset="-122"/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文法的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开始符号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（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句子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）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+mn-cs"/>
            </a:endParaRP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16EFD2-9C33-486B-1CD8-19C6257712CC}"/>
              </a:ext>
            </a:extLst>
          </p:cNvPr>
          <p:cNvSpPr txBox="1"/>
          <p:nvPr/>
        </p:nvSpPr>
        <p:spPr>
          <a:xfrm>
            <a:off x="4320533" y="3356811"/>
            <a:ext cx="7383645" cy="3062377"/>
          </a:xfrm>
          <a:prstGeom prst="rect">
            <a:avLst/>
          </a:prstGeom>
          <a:solidFill>
            <a:srgbClr val="FFFFFF"/>
          </a:solidFill>
          <a:ln w="6350">
            <a:solidFill>
              <a:srgbClr val="0E7C7E"/>
            </a:solidFill>
            <a:prstDash val="sysDash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句子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谓语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宾语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谓语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宾语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他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喜欢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喝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音乐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汽车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</a:t>
            </a:r>
          </a:p>
        </p:txBody>
      </p:sp>
    </p:spTree>
    <p:extLst>
      <p:ext uri="{BB962C8B-B14F-4D97-AF65-F5344CB8AC3E}">
        <p14:creationId xmlns:p14="http://schemas.microsoft.com/office/powerpoint/2010/main" val="289654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2.1 </a:t>
            </a:r>
            <a:r>
              <a:rPr lang="zh-CN" altLang="en-US" b="1" u="sng" dirty="0">
                <a:solidFill>
                  <a:srgbClr val="C00000"/>
                </a:solidFill>
              </a:rPr>
              <a:t>文法的概念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从自然语言説起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2.3 </a:t>
            </a:r>
            <a:r>
              <a:rPr lang="zh-CN" altLang="en-US" b="1" dirty="0"/>
              <a:t>文法和语言的形式化定义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6412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7DA28-5717-450D-AB61-600773B4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49716-1AB1-44B3-A294-2B208C6EF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10620" cy="5637024"/>
          </a:xfrm>
        </p:spPr>
        <p:txBody>
          <a:bodyPr/>
          <a:lstStyle/>
          <a:p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定义：文法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G 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定义为一个四元组（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3200" b="0" i="0" u="none" strike="noStrike" kern="1200" cap="none" spc="0" normalizeH="0" baseline="-30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3200" b="0" i="0" u="none" strike="noStrike" kern="1200" cap="none" spc="0" normalizeH="0" baseline="-30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），</a:t>
            </a:r>
            <a:b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</a:b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记为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G 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＝（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3200" b="0" i="0" u="none" strike="noStrike" kern="1200" cap="none" spc="0" normalizeH="0" baseline="-30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3200" b="0" i="0" u="none" strike="noStrike" kern="1200" cap="none" spc="0" normalizeH="0" baseline="-30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）。其中，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Linux Biolinum O" panose="02000503000000000000" pitchFamily="2" charset="0"/>
            </a:endParaRPr>
          </a:p>
          <a:p>
            <a:pPr lvl="1"/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N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是非空有穷集合，称为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非终结符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集，其元素称为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非终结符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；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+mn-cs"/>
            </a:endParaRPr>
          </a:p>
          <a:p>
            <a:pPr lvl="1"/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是有穷集合，称为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终结符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集，其元素称为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终结符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；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+mn-cs"/>
            </a:endParaRPr>
          </a:p>
          <a:p>
            <a:pPr lvl="1"/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P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是非空有穷集合，称为</a:t>
            </a:r>
            <a:r>
              <a:rPr kumimoji="1"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SimHei" panose="02010609060101010101" pitchFamily="49" charset="-122"/>
              </a:rPr>
              <a:t>规则集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，其元素是字母表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宋体" pitchFamily="2" charset="-122"/>
                <a:ea typeface="SimHei" panose="02010609060101010101" pitchFamily="49" charset="-122"/>
                <a:cs typeface="+mn-cs"/>
              </a:rPr>
              <a:t>∪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上的规则，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宋体" pitchFamily="2" charset="-122"/>
                <a:ea typeface="SimHei" panose="02010609060101010101" pitchFamily="49" charset="-122"/>
                <a:cs typeface="+mn-cs"/>
              </a:rPr>
              <a:t>∪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称为文法的字母表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V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，且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N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宋体" pitchFamily="2" charset="-122"/>
                <a:ea typeface="SimHei" panose="02010609060101010101" pitchFamily="49" charset="-122"/>
                <a:cs typeface="+mn-cs"/>
              </a:rPr>
              <a:t>∩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＝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  <a:sym typeface="Symbol" pitchFamily="18" charset="2"/>
              </a:rPr>
              <a:t>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；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+mn-cs"/>
            </a:endParaRPr>
          </a:p>
          <a:p>
            <a:pPr lvl="1"/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S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∈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V</a:t>
            </a:r>
            <a:r>
              <a:rPr kumimoji="1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N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，称为开始符。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+mn-cs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7DA28-5717-450D-AB61-600773B4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49716-1AB1-44B3-A294-2B208C6EF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10620" cy="452759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sz="2800" b="0" dirty="0">
                <a:latin typeface="+mn-ea"/>
                <a:ea typeface="+mn-ea"/>
              </a:rPr>
              <a:t>字母表</a:t>
            </a:r>
            <a:r>
              <a:rPr kumimoji="1" lang="en-US" altLang="zh-CN" sz="2800" b="0" dirty="0">
                <a:latin typeface="+mn-ea"/>
                <a:ea typeface="+mn-ea"/>
              </a:rPr>
              <a:t>V</a:t>
            </a:r>
            <a:r>
              <a:rPr kumimoji="1" lang="zh-CN" altLang="en-US" sz="2800" b="0" dirty="0">
                <a:latin typeface="+mn-ea"/>
                <a:ea typeface="+mn-ea"/>
              </a:rPr>
              <a:t>上的</a:t>
            </a:r>
            <a:r>
              <a:rPr kumimoji="1" lang="zh-CN" altLang="en-US" sz="2800" b="0" dirty="0">
                <a:solidFill>
                  <a:srgbClr val="C00000"/>
                </a:solidFill>
                <a:latin typeface="+mn-ea"/>
                <a:ea typeface="+mn-ea"/>
              </a:rPr>
              <a:t>规则</a:t>
            </a:r>
            <a:r>
              <a:rPr kumimoji="1" lang="zh-CN" altLang="en-US" sz="2800" b="0" dirty="0">
                <a:solidFill>
                  <a:srgbClr val="CC6600"/>
                </a:solidFill>
                <a:latin typeface="+mn-ea"/>
                <a:ea typeface="+mn-ea"/>
              </a:rPr>
              <a:t>：</a:t>
            </a:r>
            <a:r>
              <a:rPr kumimoji="1" lang="en-US" altLang="zh-CN" sz="2800" b="0" dirty="0">
                <a:solidFill>
                  <a:srgbClr val="CC6600"/>
                </a:solidFill>
                <a:latin typeface="+mn-ea"/>
                <a:ea typeface="+mn-ea"/>
              </a:rPr>
              <a:t>(</a:t>
            </a:r>
            <a:r>
              <a:rPr kumimoji="1" lang="zh-CN" altLang="en-US" sz="2800" b="0" dirty="0">
                <a:solidFill>
                  <a:srgbClr val="C00000"/>
                </a:solidFill>
                <a:latin typeface="+mn-ea"/>
                <a:ea typeface="+mn-ea"/>
              </a:rPr>
              <a:t>重写规则</a:t>
            </a:r>
            <a:r>
              <a:rPr kumimoji="1" lang="zh-CN" altLang="en-US" sz="2800" b="0" dirty="0">
                <a:latin typeface="+mn-ea"/>
                <a:ea typeface="+mn-ea"/>
              </a:rPr>
              <a:t>、</a:t>
            </a:r>
            <a:r>
              <a:rPr kumimoji="1" lang="zh-CN" altLang="en-US" sz="2800" b="0" dirty="0">
                <a:solidFill>
                  <a:srgbClr val="C00000"/>
                </a:solidFill>
                <a:latin typeface="+mn-ea"/>
                <a:ea typeface="+mn-ea"/>
              </a:rPr>
              <a:t>产生式</a:t>
            </a:r>
            <a:r>
              <a:rPr kumimoji="1" lang="zh-CN" altLang="en-US" sz="2800" b="0" dirty="0">
                <a:solidFill>
                  <a:srgbClr val="CC6600"/>
                </a:solidFill>
                <a:latin typeface="+mn-ea"/>
                <a:ea typeface="+mn-ea"/>
              </a:rPr>
              <a:t>、</a:t>
            </a:r>
            <a:r>
              <a:rPr kumimoji="1" lang="zh-CN" altLang="en-US" sz="2800" b="0" dirty="0">
                <a:solidFill>
                  <a:srgbClr val="C00000"/>
                </a:solidFill>
                <a:latin typeface="+mn-ea"/>
                <a:ea typeface="+mn-ea"/>
              </a:rPr>
              <a:t>生成式</a:t>
            </a:r>
            <a:r>
              <a:rPr kumimoji="1" lang="zh-CN" altLang="en-US" sz="2800" b="0" dirty="0">
                <a:solidFill>
                  <a:srgbClr val="CC6600"/>
                </a:solidFill>
                <a:latin typeface="+mn-ea"/>
                <a:ea typeface="+mn-ea"/>
              </a:rPr>
              <a:t>）</a:t>
            </a:r>
            <a:r>
              <a:rPr kumimoji="1" lang="en-US" altLang="zh-CN" sz="2800" b="0" dirty="0">
                <a:solidFill>
                  <a:srgbClr val="CC6600"/>
                </a:solidFill>
                <a:latin typeface="+mn-ea"/>
                <a:ea typeface="+mn-ea"/>
              </a:rPr>
              <a:t>:</a:t>
            </a:r>
          </a:p>
          <a:p>
            <a:pPr marL="0" indent="0" algn="l">
              <a:buNone/>
            </a:pPr>
            <a:r>
              <a:rPr kumimoji="1" lang="zh-CN" altLang="en-US" sz="2800" b="0" dirty="0">
                <a:latin typeface="+mn-ea"/>
                <a:ea typeface="+mn-ea"/>
                <a:sym typeface="Symbol" pitchFamily="18" charset="2"/>
              </a:rPr>
              <a:t>   </a:t>
            </a:r>
            <a:r>
              <a:rPr kumimoji="1" lang="zh-CN" altLang="en-US" sz="2800" b="0" dirty="0">
                <a:latin typeface="+mn-ea"/>
                <a:ea typeface="+mn-ea"/>
              </a:rPr>
              <a:t>∷＝</a:t>
            </a:r>
            <a:r>
              <a:rPr kumimoji="1" lang="zh-CN" altLang="en-US" sz="2800" b="0" dirty="0">
                <a:latin typeface="+mn-ea"/>
                <a:ea typeface="+mn-ea"/>
                <a:sym typeface="Symbol" pitchFamily="18" charset="2"/>
              </a:rPr>
              <a:t>   </a:t>
            </a:r>
            <a:r>
              <a:rPr kumimoji="1" lang="zh-CN" altLang="en-US" sz="2800" b="0" dirty="0">
                <a:latin typeface="+mn-ea"/>
                <a:ea typeface="+mn-ea"/>
              </a:rPr>
              <a:t>简写为   </a:t>
            </a:r>
            <a:r>
              <a:rPr kumimoji="1" lang="zh-CN" altLang="en-US" sz="2800" b="0" dirty="0">
                <a:latin typeface="+mn-ea"/>
                <a:ea typeface="+mn-ea"/>
                <a:sym typeface="Symbol" pitchFamily="18" charset="2"/>
              </a:rPr>
              <a:t></a:t>
            </a:r>
            <a:r>
              <a:rPr kumimoji="1" lang="zh-CN" altLang="en-US" sz="2800" b="0" dirty="0">
                <a:latin typeface="+mn-ea"/>
                <a:ea typeface="+mn-ea"/>
              </a:rPr>
              <a:t>→</a:t>
            </a:r>
            <a:r>
              <a:rPr kumimoji="1" lang="zh-CN" altLang="en-US" sz="2800" b="0" dirty="0">
                <a:latin typeface="+mn-ea"/>
                <a:ea typeface="+mn-ea"/>
                <a:sym typeface="Symbol" pitchFamily="18" charset="2"/>
              </a:rPr>
              <a:t></a:t>
            </a:r>
            <a:r>
              <a:rPr kumimoji="1" lang="zh-CN" altLang="en-US" sz="2800" b="0" dirty="0">
                <a:latin typeface="+mn-ea"/>
                <a:ea typeface="+mn-ea"/>
              </a:rPr>
              <a:t>。</a:t>
            </a:r>
            <a:endParaRPr kumimoji="1" lang="en-US" altLang="zh-CN" sz="2800" b="0" dirty="0">
              <a:latin typeface="+mn-ea"/>
              <a:ea typeface="+mn-ea"/>
            </a:endParaRPr>
          </a:p>
          <a:p>
            <a:pPr marL="0" indent="0" algn="l">
              <a:buNone/>
            </a:pPr>
            <a:r>
              <a:rPr kumimoji="1" lang="zh-CN" altLang="en-US" sz="2800" b="0" dirty="0">
                <a:latin typeface="+mn-ea"/>
                <a:ea typeface="+mn-ea"/>
                <a:sym typeface="Symbol" pitchFamily="18" charset="2"/>
              </a:rPr>
              <a:t>   </a:t>
            </a:r>
            <a:r>
              <a:rPr kumimoji="1" lang="en-US" altLang="zh-CN" sz="2800" b="0" dirty="0">
                <a:latin typeface="+mn-ea"/>
                <a:ea typeface="+mn-ea"/>
              </a:rPr>
              <a:t>V</a:t>
            </a:r>
            <a:r>
              <a:rPr kumimoji="1" lang="en-US" altLang="zh-CN" sz="2800" b="0" baseline="30000" dirty="0">
                <a:latin typeface="+mn-ea"/>
                <a:ea typeface="+mn-ea"/>
              </a:rPr>
              <a:t>+ </a:t>
            </a:r>
            <a:r>
              <a:rPr kumimoji="1" lang="zh-CN" altLang="en-US" sz="2800" b="0" dirty="0">
                <a:latin typeface="+mn-ea"/>
                <a:ea typeface="+mn-ea"/>
              </a:rPr>
              <a:t>规则的左部，符号串</a:t>
            </a:r>
            <a:r>
              <a:rPr kumimoji="1" lang="zh-CN" altLang="en-US" sz="2800" b="0" dirty="0">
                <a:latin typeface="+mn-ea"/>
                <a:ea typeface="+mn-ea"/>
                <a:sym typeface="Symbol" pitchFamily="18" charset="2"/>
              </a:rPr>
              <a:t></a:t>
            </a:r>
            <a:r>
              <a:rPr kumimoji="1" lang="zh-CN" altLang="en-US" sz="2800" b="0" dirty="0">
                <a:latin typeface="+mn-ea"/>
                <a:ea typeface="+mn-ea"/>
              </a:rPr>
              <a:t>∈</a:t>
            </a:r>
            <a:r>
              <a:rPr kumimoji="1" lang="en-US" altLang="zh-CN" sz="2800" b="0" dirty="0">
                <a:latin typeface="+mn-ea"/>
                <a:ea typeface="+mn-ea"/>
              </a:rPr>
              <a:t>V</a:t>
            </a:r>
            <a:r>
              <a:rPr kumimoji="1" lang="en-US" altLang="zh-CN" sz="2800" b="0" baseline="30000" dirty="0">
                <a:latin typeface="+mn-ea"/>
                <a:ea typeface="+mn-ea"/>
              </a:rPr>
              <a:t>*</a:t>
            </a:r>
            <a:r>
              <a:rPr kumimoji="1" lang="zh-CN" altLang="en-US" sz="2800" b="0" dirty="0">
                <a:latin typeface="+mn-ea"/>
                <a:ea typeface="+mn-ea"/>
              </a:rPr>
              <a:t>称为规则的</a:t>
            </a:r>
            <a:r>
              <a:rPr kumimoji="1" lang="zh-CN" altLang="en-US" sz="2800" b="0" dirty="0">
                <a:solidFill>
                  <a:srgbClr val="CC6600"/>
                </a:solidFill>
                <a:latin typeface="+mn-ea"/>
                <a:ea typeface="+mn-ea"/>
              </a:rPr>
              <a:t>右部</a:t>
            </a:r>
            <a:r>
              <a:rPr kumimoji="1" lang="zh-CN" altLang="en-US" sz="2800" b="0" dirty="0">
                <a:latin typeface="+mn-ea"/>
                <a:ea typeface="+mn-ea"/>
              </a:rPr>
              <a:t>。</a:t>
            </a:r>
            <a:endParaRPr kumimoji="1" lang="en-US" altLang="zh-CN" sz="2800" b="0" dirty="0">
              <a:latin typeface="+mn-ea"/>
              <a:ea typeface="+mn-ea"/>
            </a:endParaRPr>
          </a:p>
          <a:p>
            <a:pPr algn="l"/>
            <a:r>
              <a:rPr kumimoji="1" lang="zh-CN" altLang="en-US" sz="2800" b="0" dirty="0">
                <a:latin typeface="+mn-ea"/>
                <a:ea typeface="+mn-ea"/>
                <a:sym typeface="Symbol" pitchFamily="18" charset="2"/>
              </a:rPr>
              <a:t></a:t>
            </a:r>
            <a:r>
              <a:rPr kumimoji="1" lang="zh-CN" altLang="en-US" sz="2800" b="0" dirty="0">
                <a:latin typeface="+mn-ea"/>
                <a:ea typeface="+mn-ea"/>
              </a:rPr>
              <a:t>→</a:t>
            </a:r>
            <a:r>
              <a:rPr kumimoji="1" lang="en-US" altLang="zh-CN" sz="2800" b="0" dirty="0">
                <a:latin typeface="+mn-ea"/>
                <a:ea typeface="+mn-ea"/>
              </a:rPr>
              <a:t>ε</a:t>
            </a:r>
            <a:r>
              <a:rPr kumimoji="1" lang="zh-CN" altLang="en-US" sz="2800" b="0" dirty="0">
                <a:latin typeface="+mn-ea"/>
                <a:ea typeface="+mn-ea"/>
              </a:rPr>
              <a:t>   </a:t>
            </a:r>
            <a:r>
              <a:rPr kumimoji="1" lang="zh-CN" altLang="en-US" sz="2800" b="0" dirty="0">
                <a:solidFill>
                  <a:srgbClr val="CC6600"/>
                </a:solidFill>
                <a:latin typeface="+mn-ea"/>
                <a:ea typeface="+mn-ea"/>
              </a:rPr>
              <a:t>空规则</a:t>
            </a:r>
            <a:endParaRPr kumimoji="1" lang="en-US" altLang="zh-CN" sz="2800" b="0" dirty="0">
              <a:solidFill>
                <a:srgbClr val="CC6600"/>
              </a:solidFill>
              <a:latin typeface="+mn-ea"/>
              <a:ea typeface="+mn-ea"/>
            </a:endParaRPr>
          </a:p>
          <a:p>
            <a:pPr algn="l"/>
            <a:r>
              <a:rPr kumimoji="1" lang="zh-CN" altLang="en-US" sz="2800" b="0" dirty="0">
                <a:latin typeface="+mn-ea"/>
                <a:ea typeface="+mn-ea"/>
              </a:rPr>
              <a:t>左部相同的多个规则，可以使用符号∣简写。如：</a:t>
            </a:r>
            <a:endParaRPr kumimoji="1" lang="en-US" altLang="zh-CN" sz="2800" b="0" dirty="0">
              <a:latin typeface="+mn-ea"/>
              <a:ea typeface="+mn-ea"/>
            </a:endParaRPr>
          </a:p>
          <a:p>
            <a:pPr marL="0" indent="0" algn="l">
              <a:buNone/>
            </a:pPr>
            <a:r>
              <a:rPr kumimoji="1" lang="zh-CN" altLang="en-US" sz="2800" b="0" dirty="0">
                <a:latin typeface="+mn-ea"/>
                <a:ea typeface="+mn-ea"/>
                <a:sym typeface="Symbol" pitchFamily="18" charset="2"/>
              </a:rPr>
              <a:t>   </a:t>
            </a:r>
            <a:r>
              <a:rPr kumimoji="1" lang="zh-CN" altLang="en-US" sz="2800" b="0" dirty="0">
                <a:latin typeface="+mn-ea"/>
                <a:ea typeface="+mn-ea"/>
              </a:rPr>
              <a:t>→</a:t>
            </a:r>
            <a:r>
              <a:rPr kumimoji="1" lang="zh-CN" altLang="en-US" sz="2800" b="0" dirty="0">
                <a:latin typeface="+mn-ea"/>
                <a:ea typeface="+mn-ea"/>
                <a:sym typeface="Symbol" pitchFamily="18" charset="2"/>
              </a:rPr>
              <a:t></a:t>
            </a:r>
            <a:endParaRPr kumimoji="1" lang="en-US" altLang="zh-CN" sz="2800" b="0" dirty="0">
              <a:latin typeface="+mn-ea"/>
              <a:ea typeface="+mn-ea"/>
              <a:sym typeface="Symbol" pitchFamily="18" charset="2"/>
            </a:endParaRPr>
          </a:p>
          <a:p>
            <a:pPr marL="0" indent="0" algn="l">
              <a:buNone/>
            </a:pPr>
            <a:r>
              <a:rPr kumimoji="1" lang="zh-CN" altLang="en-US" sz="2800" b="0" dirty="0">
                <a:latin typeface="+mn-ea"/>
                <a:ea typeface="+mn-ea"/>
                <a:sym typeface="Symbol" pitchFamily="18" charset="2"/>
              </a:rPr>
              <a:t>   </a:t>
            </a:r>
            <a:r>
              <a:rPr kumimoji="1" lang="zh-CN" altLang="en-US" sz="2800" b="0" dirty="0">
                <a:latin typeface="+mn-ea"/>
                <a:ea typeface="+mn-ea"/>
              </a:rPr>
              <a:t>→</a:t>
            </a:r>
            <a:r>
              <a:rPr kumimoji="1" lang="en-US" altLang="zh-CN" sz="2800" b="0" dirty="0">
                <a:latin typeface="+mn-ea"/>
                <a:ea typeface="+mn-ea"/>
              </a:rPr>
              <a:t>δ</a:t>
            </a:r>
          </a:p>
          <a:p>
            <a:pPr algn="l"/>
            <a:endParaRPr lang="zh-CN" altLang="en-US" b="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A1D99C-BEBD-48C6-9663-1BEC54DE3AF1}"/>
              </a:ext>
            </a:extLst>
          </p:cNvPr>
          <p:cNvSpPr txBox="1"/>
          <p:nvPr/>
        </p:nvSpPr>
        <p:spPr>
          <a:xfrm>
            <a:off x="842211" y="5913172"/>
            <a:ext cx="7210865" cy="461665"/>
          </a:xfrm>
          <a:prstGeom prst="rect">
            <a:avLst/>
          </a:prstGeom>
          <a:gradFill>
            <a:gsLst>
              <a:gs pos="100000">
                <a:srgbClr val="98C0EC"/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l"/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itchFamily="18" charset="2"/>
              </a:rPr>
              <a:t>&lt;STMT&gt; 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(&lt;</a:t>
            </a:r>
            <a:r>
              <a:rPr kumimoji="1"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expr&gt;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 &lt;STMT&gt;  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else 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&lt;STMT&gt; ;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75621A-00D1-D2E8-20A6-BA292961A043}"/>
              </a:ext>
            </a:extLst>
          </p:cNvPr>
          <p:cNvSpPr txBox="1"/>
          <p:nvPr/>
        </p:nvSpPr>
        <p:spPr>
          <a:xfrm>
            <a:off x="3375800" y="4287370"/>
            <a:ext cx="1942158" cy="660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 → 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∣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δ</a:t>
            </a:r>
          </a:p>
        </p:txBody>
      </p:sp>
    </p:spTree>
    <p:extLst>
      <p:ext uri="{BB962C8B-B14F-4D97-AF65-F5344CB8AC3E}">
        <p14:creationId xmlns:p14="http://schemas.microsoft.com/office/powerpoint/2010/main" val="2497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965D3-1D9B-44D5-8E41-E7BBBEDD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3817AD-EB14-4B75-B3D5-1127CDE8B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sz="2800" b="0" dirty="0">
                <a:latin typeface="+mn-ea"/>
                <a:ea typeface="+mn-ea"/>
              </a:rPr>
              <a:t>[</a:t>
            </a:r>
            <a:r>
              <a:rPr kumimoji="1" lang="zh-CN" altLang="en-US" sz="2800" b="0" dirty="0">
                <a:latin typeface="+mn-ea"/>
                <a:ea typeface="+mn-ea"/>
              </a:rPr>
              <a:t>例</a:t>
            </a:r>
            <a:r>
              <a:rPr kumimoji="1" lang="en-US" altLang="zh-CN" sz="2800" b="0" dirty="0">
                <a:latin typeface="+mn-ea"/>
                <a:ea typeface="+mn-ea"/>
              </a:rPr>
              <a:t>]  </a:t>
            </a:r>
            <a:r>
              <a:rPr kumimoji="1" lang="zh-CN" altLang="en-US" sz="2800" b="0" dirty="0">
                <a:latin typeface="+mn-ea"/>
                <a:ea typeface="+mn-ea"/>
              </a:rPr>
              <a:t>定义文法</a:t>
            </a:r>
            <a:r>
              <a:rPr kumimoji="1" lang="en-US" altLang="zh-CN" sz="2800" b="0" dirty="0">
                <a:latin typeface="+mn-ea"/>
                <a:ea typeface="+mn-ea"/>
              </a:rPr>
              <a:t>G1</a:t>
            </a:r>
            <a:r>
              <a:rPr kumimoji="1" lang="zh-CN" altLang="en-US" sz="2800" b="0" dirty="0">
                <a:latin typeface="+mn-ea"/>
                <a:ea typeface="+mn-ea"/>
              </a:rPr>
              <a:t>如下：</a:t>
            </a:r>
          </a:p>
          <a:p>
            <a:pPr marL="469900" lvl="1" indent="0">
              <a:spcBef>
                <a:spcPct val="20000"/>
              </a:spcBef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G1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＝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(V</a:t>
            </a:r>
            <a:r>
              <a:rPr kumimoji="1" lang="en-US" altLang="zh-CN" sz="2400" baseline="-30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N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1" lang="en-US" altLang="zh-CN" sz="2400" baseline="-30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T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S)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其中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:</a:t>
            </a:r>
          </a:p>
          <a:p>
            <a:pPr marL="469900" lvl="1" indent="0">
              <a:spcBef>
                <a:spcPct val="20000"/>
              </a:spcBef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 V</a:t>
            </a:r>
            <a:r>
              <a:rPr kumimoji="1" lang="en-US" altLang="zh-CN" sz="2400" baseline="-30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N 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＝｛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｝，</a:t>
            </a:r>
          </a:p>
          <a:p>
            <a:pPr marL="469900" lvl="1" indent="0">
              <a:spcBef>
                <a:spcPct val="20000"/>
              </a:spcBef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 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1" lang="en-US" altLang="zh-CN" sz="2400" baseline="-30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T 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＝｛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a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b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｝，</a:t>
            </a:r>
          </a:p>
          <a:p>
            <a:pPr marL="469900" lvl="1" indent="0">
              <a:spcBef>
                <a:spcPct val="20000"/>
              </a:spcBef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 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 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＝｛</a:t>
            </a:r>
            <a:r>
              <a:rPr kumimoji="1"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S→aSb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S→ab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｝</a:t>
            </a:r>
            <a:endParaRPr kumimoji="1" lang="en-US" altLang="zh-CN" sz="2400" dirty="0">
              <a:solidFill>
                <a:schemeClr val="tx1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 eaLnBrk="1" hangingPunct="1">
              <a:lnSpc>
                <a:spcPct val="120000"/>
              </a:lnSpc>
              <a:spcBef>
                <a:spcPct val="20000"/>
              </a:spcBef>
              <a:buNone/>
            </a:pPr>
            <a:r>
              <a:rPr kumimoji="1" lang="zh-CN" altLang="en-US" sz="2800" b="0" dirty="0">
                <a:latin typeface="+mn-ea"/>
                <a:ea typeface="+mn-ea"/>
              </a:rPr>
              <a:t>亦可写成：</a:t>
            </a:r>
            <a:endParaRPr kumimoji="1" lang="en-US" altLang="zh-CN" sz="2800" b="0" dirty="0">
              <a:latin typeface="+mn-ea"/>
              <a:ea typeface="+mn-ea"/>
            </a:endParaRPr>
          </a:p>
          <a:p>
            <a:pPr indent="266700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G1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＝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(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｛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｝，｛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a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b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｝，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S)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 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＝｛</a:t>
            </a:r>
            <a:r>
              <a:rPr kumimoji="1" lang="en-US" altLang="zh-CN" sz="2800" b="0" dirty="0" err="1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S→aSb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b="0" dirty="0" err="1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S→ab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｝</a:t>
            </a:r>
            <a:endParaRPr kumimoji="1" lang="en-US" altLang="zh-CN" sz="2800" b="0" dirty="0"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indent="266700">
              <a:spcBef>
                <a:spcPct val="20000"/>
              </a:spcBef>
            </a:pP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G1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＝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(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｛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｝，｛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a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b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｝，｛</a:t>
            </a:r>
            <a:r>
              <a:rPr kumimoji="1" lang="en-US" altLang="zh-CN" sz="2800" b="0" dirty="0" err="1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S→aSb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b="0" dirty="0" err="1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S→ab</a:t>
            </a:r>
            <a:r>
              <a:rPr kumimoji="1" lang="zh-CN" altLang="en-US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｝，</a:t>
            </a: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S)</a:t>
            </a:r>
          </a:p>
          <a:p>
            <a:pPr indent="266700">
              <a:spcBef>
                <a:spcPct val="20000"/>
              </a:spcBef>
            </a:pPr>
            <a:r>
              <a:rPr kumimoji="1" lang="en-US" altLang="zh-CN" sz="2800" b="0" dirty="0">
                <a:solidFill>
                  <a:srgbClr val="0000FF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G1[S]: </a:t>
            </a:r>
            <a:r>
              <a:rPr kumimoji="1" lang="en-US" altLang="zh-CN" sz="2800" b="0" dirty="0" err="1">
                <a:solidFill>
                  <a:srgbClr val="0000FF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S→aSb</a:t>
            </a:r>
            <a:r>
              <a:rPr kumimoji="1" lang="zh-CN" altLang="en-US" sz="2800" b="0" dirty="0">
                <a:solidFill>
                  <a:srgbClr val="0000FF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b="0" dirty="0" err="1">
                <a:solidFill>
                  <a:srgbClr val="0000FF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S→ab</a:t>
            </a:r>
            <a:endParaRPr kumimoji="1" lang="en-US" altLang="zh-CN" sz="2800" b="0" dirty="0">
              <a:solidFill>
                <a:srgbClr val="0000FF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indent="0" algn="just" eaLnBrk="1" hangingPunct="1">
              <a:lnSpc>
                <a:spcPct val="120000"/>
              </a:lnSpc>
              <a:spcBef>
                <a:spcPct val="20000"/>
              </a:spcBef>
              <a:buNone/>
            </a:pPr>
            <a:endParaRPr kumimoji="1" lang="zh-CN" altLang="en-US" sz="2800" b="0" dirty="0">
              <a:latin typeface="宋体" pitchFamily="2" charset="-122"/>
              <a:ea typeface="宋体" pitchFamily="2" charset="-122"/>
            </a:endParaRPr>
          </a:p>
          <a:p>
            <a:pPr marL="0" indent="0" algn="just" eaLnBrk="1" hangingPunct="1">
              <a:lnSpc>
                <a:spcPct val="120000"/>
              </a:lnSpc>
              <a:spcBef>
                <a:spcPct val="20000"/>
              </a:spcBef>
              <a:buNone/>
            </a:pPr>
            <a:endParaRPr kumimoji="1" lang="zh-CN" altLang="en-US" sz="2800" b="0" dirty="0">
              <a:latin typeface="+mn-ea"/>
              <a:ea typeface="+mn-ea"/>
            </a:endParaRPr>
          </a:p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2319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F210-C140-4684-95D6-BA90B3B5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9225EB-5929-4172-8848-AE264D4DA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[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] </a:t>
                </a:r>
                <a:r>
                  <a:rPr lang="zh-CN" altLang="en-US" dirty="0"/>
                  <a:t>文法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定义如下</a:t>
                </a:r>
                <a:endParaRPr lang="en-US" altLang="zh-CN" dirty="0"/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 = {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字母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数字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}, </a:t>
                </a: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 = {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a,b,c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,…,x,y,z,0,1,2,3,4,5,6,7,8,9}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P = {  	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&gt;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 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字母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&gt;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 	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&gt;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 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&gt;&lt;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字母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&gt;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	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&gt;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 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标识符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&gt;&lt;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数字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&gt;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	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字母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&gt;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 | 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b | … | x | y | z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	&lt;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数字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&gt;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 </m:t>
                    </m:r>
                  </m:oMath>
                </a14:m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0 | 1 | 2 | … | 8 | 9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}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S =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itchFamily="34" charset="-122"/>
                    <a:cs typeface="+mn-cs"/>
                  </a:rPr>
                  <a:t>标识符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9225EB-5929-4172-8848-AE264D4DA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F210-C140-4684-95D6-BA90B3B5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9225EB-5929-4172-8848-AE264D4DA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3"/>
                <a:ext cx="10515599" cy="43876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3200" b="0" dirty="0"/>
                  <a:t>[</a:t>
                </a:r>
                <a:r>
                  <a:rPr lang="zh-CN" altLang="en-US" sz="3200" b="0" dirty="0"/>
                  <a:t>例</a:t>
                </a:r>
                <a:r>
                  <a:rPr lang="en-US" altLang="zh-CN" sz="3200" b="0" dirty="0"/>
                  <a:t>] </a:t>
                </a:r>
                <a:r>
                  <a:rPr lang="zh-CN" altLang="en-US" sz="3200" b="0" dirty="0"/>
                  <a:t>文法</a:t>
                </a:r>
                <a:r>
                  <a:rPr lang="en-US" altLang="zh-CN" sz="3200" b="0" dirty="0"/>
                  <a:t>G</a:t>
                </a:r>
                <a:r>
                  <a:rPr lang="zh-CN" altLang="en-US" sz="3200" b="0" dirty="0"/>
                  <a:t>定义如下</a:t>
                </a:r>
                <a:endParaRPr lang="en-US" altLang="zh-CN" sz="3200" b="0" dirty="0"/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0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{S}, </a:t>
                </a:r>
                <a:endParaRPr kumimoji="0" lang="en-US" altLang="zh-CN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{0,1}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= { 	S</a:t>
                </a:r>
                <a14:m>
                  <m:oMath xmlns:m="http://schemas.openxmlformats.org/officeDocument/2006/math">
                    <m:r>
                      <a:rPr kumimoji="0" lang="en-US" altLang="zh-C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0S1,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01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endPara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这个文法表达的语言是什么？</a:t>
                </a:r>
                <a:endParaRPr lang="en-US" altLang="zh-CN" sz="2800" b="1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75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9225EB-5929-4172-8848-AE264D4DA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3"/>
                <a:ext cx="10515599" cy="4387697"/>
              </a:xfrm>
              <a:blipFill>
                <a:blip r:embed="rId2"/>
                <a:stretch>
                  <a:fillRect l="-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CB7684-992E-44C4-A981-FE29E0D29A64}"/>
                  </a:ext>
                </a:extLst>
              </p:cNvPr>
              <p:cNvSpPr txBox="1"/>
              <p:nvPr/>
            </p:nvSpPr>
            <p:spPr>
              <a:xfrm>
                <a:off x="487822" y="5330461"/>
                <a:ext cx="33915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={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≥1}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CB7684-992E-44C4-A981-FE29E0D29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22" y="5330461"/>
                <a:ext cx="339150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42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B5041-9090-4315-847E-3CEDB1C6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D1B360-C1DE-49EC-AE8C-358166AD9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直接推导</a:t>
            </a:r>
            <a:endParaRPr lang="en-US" altLang="zh-CN" sz="3200" dirty="0"/>
          </a:p>
          <a:p>
            <a:pPr lvl="1" algn="l"/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设文法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G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＝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(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),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如果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 P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 中包含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 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α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→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β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Linux Biolinum O" panose="02000503000000000000" pitchFamily="2" charset="0"/>
              </a:rPr>
              <a:t>，那么任意的串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α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可以推导出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β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，我们把这种推导称为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直接推导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或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一步推导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，</a:t>
            </a:r>
            <a:b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</a:b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记为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α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Times New Roman" pitchFamily="18" charset="0"/>
                <a:ea typeface="SimHei" panose="02010609060101010101" pitchFamily="49" charset="-122"/>
                <a:cs typeface="+mn-cs"/>
                <a:sym typeface="Symbol" pitchFamily="18" charset="2"/>
              </a:rPr>
              <a:t> 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β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δ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Note: 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, 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Times New Roman" pitchFamily="18" charset="0"/>
                <a:ea typeface="SimHei" panose="02010609060101010101" pitchFamily="49" charset="-122"/>
                <a:cs typeface="+mn-cs"/>
                <a:sym typeface="Symbol" pitchFamily="18" charset="2"/>
              </a:rPr>
              <a:t>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*</a:t>
            </a:r>
          </a:p>
          <a:p>
            <a:r>
              <a:rPr lang="zh-CN" altLang="en-US" sz="3200" dirty="0"/>
              <a:t>直接归约</a:t>
            </a:r>
            <a:endParaRPr lang="en-US" altLang="zh-CN" sz="3200" dirty="0"/>
          </a:p>
          <a:p>
            <a:pPr lvl="1"/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如果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α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Times New Roman" pitchFamily="18" charset="0"/>
                <a:ea typeface="SimHei" panose="02010609060101010101" pitchFamily="49" charset="-122"/>
                <a:cs typeface="+mn-cs"/>
                <a:sym typeface="Symbol" pitchFamily="18" charset="2"/>
              </a:rPr>
              <a:t> 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β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δ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，我们也可以说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β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δ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归约到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γ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α</a:t>
            </a:r>
            <a:r>
              <a:rPr kumimoji="0" lang="el-GR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δ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，</a:t>
            </a:r>
            <a:b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</a:b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这种归约称为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直接归约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或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一步归约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  <a:cs typeface="+mn-cs"/>
              </a:rPr>
              <a:t>。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SimHei" panose="02010609060101010101" pitchFamily="49" charset="-122"/>
              <a:cs typeface="+mn-cs"/>
            </a:endParaRPr>
          </a:p>
          <a:p>
            <a:endParaRPr lang="en-US" altLang="zh-CN" sz="3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5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295AF-6C39-4FE8-8B87-B63494B5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27C716-E9E4-41AD-BA72-F2F98F02C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911095"/>
          </a:xfrm>
        </p:spPr>
        <p:txBody>
          <a:bodyPr>
            <a:normAutofit/>
          </a:bodyPr>
          <a:lstStyle/>
          <a:p>
            <a:r>
              <a:rPr lang="en-US" altLang="zh-CN" sz="3200" b="0" dirty="0">
                <a:latin typeface="+mn-ea"/>
                <a:ea typeface="+mn-ea"/>
              </a:rPr>
              <a:t>[</a:t>
            </a:r>
            <a:r>
              <a:rPr lang="zh-CN" altLang="en-US" sz="3200" b="0" dirty="0">
                <a:latin typeface="+mn-ea"/>
                <a:ea typeface="+mn-ea"/>
              </a:rPr>
              <a:t>例</a:t>
            </a:r>
            <a:r>
              <a:rPr lang="en-US" altLang="zh-CN" sz="3200" b="0" dirty="0">
                <a:latin typeface="+mn-ea"/>
                <a:ea typeface="+mn-ea"/>
              </a:rPr>
              <a:t>] 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文法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G[S]: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 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S→aSb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 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S→ab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推导例子有：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S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 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ab  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规则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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aSb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(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规则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S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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aSb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 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aSb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（规则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╳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S 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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aSb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 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(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规则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 + 2)</a:t>
            </a:r>
            <a:endParaRPr lang="zh-CN" altLang="en-US" sz="28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6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5C71C-A827-434B-9DE4-026274B7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D052D-BB30-4F8D-855F-A1E7A02F6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16" y="942764"/>
            <a:ext cx="11127957" cy="5637024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多步推导</a:t>
            </a:r>
            <a:endParaRPr lang="en-US" altLang="zh-CN" sz="3200" dirty="0"/>
          </a:p>
          <a:p>
            <a:pPr lvl="1" algn="l"/>
            <a:r>
              <a:rPr kumimoji="1" lang="zh-CN" altLang="en-US" sz="2400" dirty="0">
                <a:solidFill>
                  <a:schemeClr val="tx1"/>
                </a:solidFill>
              </a:rPr>
              <a:t>设文法</a:t>
            </a:r>
            <a:r>
              <a:rPr kumimoji="1" lang="en-US" altLang="zh-CN" sz="24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G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＝</a:t>
            </a:r>
            <a:r>
              <a:rPr kumimoji="1" lang="en-US" altLang="zh-CN" sz="2400" dirty="0">
                <a:solidFill>
                  <a:schemeClr val="tx1"/>
                </a:solidFill>
                <a:cs typeface="Linux Biolinum O" panose="02000503000000000000" pitchFamily="2" charset="0"/>
              </a:rPr>
              <a:t>(</a:t>
            </a:r>
            <a:r>
              <a:rPr kumimoji="1" lang="en-US" altLang="zh-CN" sz="24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2400" baseline="-300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N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V</a:t>
            </a:r>
            <a:r>
              <a:rPr kumimoji="1" lang="en-US" altLang="zh-CN" sz="2400" baseline="-300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T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P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ea typeface="Linux Biolinum O" panose="02000503000000000000" pitchFamily="2" charset="0"/>
                <a:cs typeface="Linux Biolinum O" panose="02000503000000000000" pitchFamily="2" charset="0"/>
              </a:rPr>
              <a:t>S</a:t>
            </a:r>
            <a:r>
              <a:rPr kumimoji="1" lang="en-US" altLang="zh-CN" sz="2400" dirty="0">
                <a:solidFill>
                  <a:schemeClr val="tx1"/>
                </a:solidFill>
                <a:cs typeface="Linux Biolinum O" panose="02000503000000000000" pitchFamily="2" charset="0"/>
              </a:rPr>
              <a:t>), 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对于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kumimoji="1" lang="en-US" altLang="zh-CN" sz="2400" dirty="0">
                <a:solidFill>
                  <a:schemeClr val="tx1"/>
                </a:solidFill>
                <a:effectLst/>
              </a:rPr>
              <a:t>,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kumimoji="1" lang="en-US" altLang="zh-CN" sz="2400" dirty="0">
                <a:solidFill>
                  <a:schemeClr val="tx1"/>
                </a:solidFill>
                <a:cs typeface="Linux Biolinum O" panose="02000503000000000000" pitchFamily="2" charset="0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</a:rPr>
              <a:t>∈ V* = (V</a:t>
            </a:r>
            <a:r>
              <a:rPr kumimoji="1" lang="en-US" altLang="zh-CN" sz="2400" baseline="-25000" dirty="0">
                <a:solidFill>
                  <a:schemeClr val="tx1"/>
                </a:solidFill>
              </a:rPr>
              <a:t>N</a:t>
            </a:r>
            <a:r>
              <a:rPr kumimoji="1" lang="en-US" altLang="zh-CN" sz="2400" b="1" dirty="0">
                <a:solidFill>
                  <a:schemeClr val="tx1"/>
                </a:solidFill>
                <a:latin typeface="宋体" pitchFamily="2" charset="-122"/>
              </a:rPr>
              <a:t>∪</a:t>
            </a:r>
            <a:r>
              <a:rPr kumimoji="1" lang="en-US" altLang="zh-CN" sz="2400" dirty="0">
                <a:solidFill>
                  <a:schemeClr val="tx1"/>
                </a:solidFill>
              </a:rPr>
              <a:t>V</a:t>
            </a:r>
            <a:r>
              <a:rPr kumimoji="1" lang="en-US" altLang="zh-CN" sz="2400" baseline="-25000" dirty="0">
                <a:solidFill>
                  <a:schemeClr val="tx1"/>
                </a:solidFill>
              </a:rPr>
              <a:t>T</a:t>
            </a:r>
            <a:r>
              <a:rPr kumimoji="1" lang="en-US" altLang="zh-CN" sz="2400" dirty="0">
                <a:solidFill>
                  <a:schemeClr val="tx1"/>
                </a:solidFill>
                <a:cs typeface="Linux Biolinum O" panose="02000503000000000000" pitchFamily="2" charset="0"/>
              </a:rPr>
              <a:t>)*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，</a:t>
            </a:r>
            <a:br>
              <a:rPr kumimoji="1" lang="en-US" altLang="zh-CN" sz="2400" dirty="0">
                <a:solidFill>
                  <a:schemeClr val="tx1"/>
                </a:solidFill>
                <a:cs typeface="Linux Biolinum O" panose="02000503000000000000" pitchFamily="2" charset="0"/>
              </a:rPr>
            </a:b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如果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kumimoji="1" lang="en-US" altLang="zh-CN" sz="2400" dirty="0">
                <a:solidFill>
                  <a:schemeClr val="tx1"/>
                </a:solidFill>
                <a:effectLst/>
              </a:rPr>
              <a:t>,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 </a:t>
            </a:r>
            <a:r>
              <a:rPr kumimoji="1" lang="zh-CN" altLang="en-US" sz="2400" dirty="0">
                <a:solidFill>
                  <a:schemeClr val="tx1"/>
                </a:solidFill>
                <a:cs typeface="Linux Biolinum O" panose="02000503000000000000" pitchFamily="2" charset="0"/>
              </a:rPr>
              <a:t>之间存在一个推导序列</a:t>
            </a:r>
            <a:endParaRPr kumimoji="1" lang="en-US" altLang="zh-CN" sz="2400" dirty="0">
              <a:solidFill>
                <a:schemeClr val="tx1"/>
              </a:solidFill>
              <a:cs typeface="Linux Biolinum O" panose="02000503000000000000" pitchFamily="2" charset="0"/>
            </a:endParaRPr>
          </a:p>
          <a:p>
            <a:pPr marL="457200" lvl="1" indent="0" algn="l">
              <a:buNone/>
            </a:pPr>
            <a:r>
              <a:rPr lang="en-US" altLang="zh-CN" sz="2400" dirty="0">
                <a:solidFill>
                  <a:schemeClr val="tx1"/>
                </a:solidFill>
                <a:effectLst/>
              </a:rPr>
              <a:t>    </a:t>
            </a:r>
            <a:r>
              <a:rPr lang="el-GR" altLang="zh-CN" sz="2400" dirty="0">
                <a:solidFill>
                  <a:srgbClr val="0000FF"/>
                </a:solidFill>
                <a:effectLst/>
              </a:rPr>
              <a:t>α</a:t>
            </a:r>
            <a:r>
              <a:rPr lang="zh-CN" altLang="en-US" sz="2400" dirty="0">
                <a:solidFill>
                  <a:srgbClr val="0000FF"/>
                </a:solidFill>
                <a:effectLst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effectLst/>
              </a:rPr>
              <a:t>=</a:t>
            </a:r>
            <a:r>
              <a:rPr lang="zh-CN" altLang="en-US" sz="2400" dirty="0">
                <a:solidFill>
                  <a:srgbClr val="0000FF"/>
                </a:solidFill>
                <a:effectLst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effectLst/>
              </a:rPr>
              <a:t>W</a:t>
            </a:r>
            <a:r>
              <a:rPr lang="en-US" altLang="zh-CN" sz="2400" baseline="-25000" dirty="0">
                <a:solidFill>
                  <a:srgbClr val="0000FF"/>
                </a:solidFill>
                <a:effectLst/>
              </a:rPr>
              <a:t>0</a:t>
            </a:r>
            <a:r>
              <a:rPr lang="en-US" altLang="zh-CN" sz="2400" dirty="0">
                <a:solidFill>
                  <a:srgbClr val="0000FF"/>
                </a:solidFill>
                <a:effectLst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itchFamily="18" charset="0"/>
                <a:sym typeface="Symbol" pitchFamily="18" charset="2"/>
              </a:rPr>
              <a:t>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W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itchFamily="18" charset="0"/>
                <a:sym typeface="Symbol" pitchFamily="18" charset="2"/>
              </a:rPr>
              <a:t>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W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itchFamily="18" charset="0"/>
                <a:sym typeface="Symbol" pitchFamily="18" charset="2"/>
              </a:rPr>
              <a:t>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,… 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itchFamily="18" charset="0"/>
                <a:sym typeface="Symbol" pitchFamily="18" charset="2"/>
              </a:rPr>
              <a:t> </a:t>
            </a:r>
            <a:r>
              <a:rPr lang="en-US" altLang="zh-CN" sz="2400" dirty="0" err="1">
                <a:solidFill>
                  <a:srgbClr val="0000FF"/>
                </a:solidFill>
                <a:effectLst/>
              </a:rPr>
              <a:t>W</a:t>
            </a:r>
            <a:r>
              <a:rPr lang="en-US" altLang="zh-CN" sz="2400" baseline="-25000" dirty="0" err="1">
                <a:solidFill>
                  <a:srgbClr val="0000FF"/>
                </a:solidFill>
                <a:effectLst/>
              </a:rPr>
              <a:t>n</a:t>
            </a:r>
            <a:r>
              <a:rPr kumimoji="1" lang="en-US" altLang="zh-CN" sz="2400" dirty="0">
                <a:solidFill>
                  <a:srgbClr val="0000FF"/>
                </a:solidFill>
              </a:rPr>
              <a:t> = </a:t>
            </a:r>
            <a:r>
              <a:rPr lang="el-GR" altLang="zh-CN" sz="2400" dirty="0">
                <a:solidFill>
                  <a:srgbClr val="0000FF"/>
                </a:solidFill>
                <a:effectLst/>
              </a:rPr>
              <a:t>β</a:t>
            </a:r>
            <a:r>
              <a:rPr lang="en-US" altLang="zh-CN" sz="2400" dirty="0">
                <a:solidFill>
                  <a:srgbClr val="0000FF"/>
                </a:solidFill>
                <a:effectLst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(n ≥ 1)</a:t>
            </a:r>
            <a:br>
              <a:rPr lang="en-US" altLang="zh-CN" sz="2400" dirty="0">
                <a:solidFill>
                  <a:schemeClr val="tx1"/>
                </a:solidFill>
                <a:effectLst/>
              </a:rPr>
            </a:br>
            <a:r>
              <a:rPr lang="en-US" altLang="zh-CN" sz="2400" dirty="0">
                <a:solidFill>
                  <a:schemeClr val="tx1"/>
                </a:solidFill>
                <a:effectLst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则称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经过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n 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步推导出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，</a:t>
            </a:r>
            <a:br>
              <a:rPr lang="en-US" altLang="zh-CN" sz="2400" dirty="0">
                <a:solidFill>
                  <a:schemeClr val="tx1"/>
                </a:solidFill>
                <a:effectLst/>
              </a:rPr>
            </a:br>
            <a:r>
              <a:rPr lang="en-US" altLang="zh-CN" sz="2400" dirty="0">
                <a:solidFill>
                  <a:schemeClr val="tx1"/>
                </a:solidFill>
                <a:effectLst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记作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   </a:t>
            </a:r>
            <a:r>
              <a:rPr kumimoji="1" lang="en-US" altLang="zh-CN" sz="2400" b="1" dirty="0">
                <a:solidFill>
                  <a:schemeClr val="tx1"/>
                </a:solidFill>
                <a:latin typeface="宋体" pitchFamily="2" charset="-122"/>
                <a:sym typeface="Symbol" pitchFamily="18" charset="2"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，这种推导称为</a:t>
            </a:r>
            <a:r>
              <a:rPr lang="zh-CN" altLang="en-US" sz="2400" dirty="0">
                <a:solidFill>
                  <a:srgbClr val="FF0000"/>
                </a:solidFill>
                <a:effectLst/>
              </a:rPr>
              <a:t>多步推导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或 </a:t>
            </a:r>
            <a:r>
              <a:rPr lang="en-US" altLang="zh-CN" sz="2400" dirty="0">
                <a:solidFill>
                  <a:srgbClr val="FF0000"/>
                </a:solidFill>
                <a:effectLst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effectLst/>
              </a:rPr>
              <a:t> 步推导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。</a:t>
            </a:r>
            <a:endParaRPr lang="en-US" altLang="zh-CN" sz="2400" dirty="0">
              <a:solidFill>
                <a:schemeClr val="tx1"/>
              </a:solidFill>
              <a:effectLst/>
            </a:endParaRPr>
          </a:p>
          <a:p>
            <a:pPr marL="457200" lvl="1" indent="0">
              <a:buNone/>
            </a:pPr>
            <a:r>
              <a:rPr kumimoji="1" lang="en-US" altLang="zh-CN" sz="2400" dirty="0">
                <a:solidFill>
                  <a:schemeClr val="tx1"/>
                </a:solidFill>
                <a:effectLst/>
              </a:rPr>
              <a:t>    Note: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W</a:t>
            </a:r>
            <a:r>
              <a:rPr lang="en-US" altLang="zh-CN" sz="2400" baseline="-25000" dirty="0">
                <a:solidFill>
                  <a:schemeClr val="tx1"/>
                </a:solidFill>
                <a:effectLst/>
              </a:rPr>
              <a:t>i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</a:t>
            </a:r>
            <a:r>
              <a:rPr kumimoji="1" lang="en-US" altLang="zh-CN" sz="2400" b="1" dirty="0">
                <a:solidFill>
                  <a:schemeClr val="tx1"/>
                </a:solidFill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V*, (1≤i≤n)</a:t>
            </a:r>
            <a:endParaRPr kumimoji="1" lang="en-US" altLang="zh-CN" sz="2400" dirty="0">
              <a:solidFill>
                <a:schemeClr val="tx1"/>
              </a:solidFill>
              <a:effectLst/>
              <a:cs typeface="Linux Biolinum O" panose="02000503000000000000" pitchFamily="2" charset="0"/>
            </a:endParaRPr>
          </a:p>
          <a:p>
            <a:r>
              <a:rPr lang="zh-CN" altLang="en-US" sz="3200" dirty="0"/>
              <a:t>多步归约</a:t>
            </a:r>
            <a:endParaRPr lang="en-US" altLang="zh-CN" sz="3200" dirty="0"/>
          </a:p>
          <a:p>
            <a:pPr lvl="1"/>
            <a:r>
              <a:rPr kumimoji="1" lang="zh-CN" altLang="en-US" sz="2400" dirty="0">
                <a:solidFill>
                  <a:schemeClr val="tx1"/>
                </a:solidFill>
                <a:effectLst/>
                <a:cs typeface="Linux Biolinum O" panose="02000503000000000000" pitchFamily="2" charset="0"/>
              </a:rPr>
              <a:t>如果</a:t>
            </a:r>
            <a:r>
              <a:rPr kumimoji="1" lang="en-US" altLang="zh-CN" sz="2400" dirty="0">
                <a:solidFill>
                  <a:schemeClr val="tx1"/>
                </a:solidFill>
                <a:effectLst/>
                <a:cs typeface="Linux Biolinum O" panose="02000503000000000000" pitchFamily="2" charset="0"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    </a:t>
            </a:r>
            <a:r>
              <a:rPr kumimoji="1" lang="en-US" altLang="zh-CN" sz="2400" b="1" dirty="0">
                <a:solidFill>
                  <a:schemeClr val="tx1"/>
                </a:solidFill>
                <a:latin typeface="宋体" pitchFamily="2" charset="-122"/>
                <a:sym typeface="Symbol" pitchFamily="18" charset="2"/>
              </a:rPr>
              <a:t>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，也称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β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 归约到 </a:t>
            </a:r>
            <a:r>
              <a:rPr lang="el-GR" altLang="zh-CN" sz="2400" dirty="0">
                <a:solidFill>
                  <a:schemeClr val="tx1"/>
                </a:solidFill>
                <a:effectLst/>
              </a:rPr>
              <a:t>α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 </a:t>
            </a:r>
            <a:r>
              <a:rPr lang="zh-CN" altLang="el-GR" sz="2400" dirty="0">
                <a:solidFill>
                  <a:schemeClr val="tx1"/>
                </a:solidFill>
                <a:effectLst/>
              </a:rPr>
              <a:t>，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也称为 </a:t>
            </a:r>
            <a:r>
              <a:rPr lang="en-US" altLang="zh-CN" sz="2400" dirty="0">
                <a:solidFill>
                  <a:schemeClr val="tx1"/>
                </a:solidFill>
                <a:effectLst/>
              </a:rPr>
              <a:t>n</a:t>
            </a:r>
            <a:r>
              <a:rPr lang="zh-CN" altLang="en-US" sz="2400" dirty="0">
                <a:solidFill>
                  <a:schemeClr val="tx1"/>
                </a:solidFill>
                <a:effectLst/>
              </a:rPr>
              <a:t> 步归约或多步归约。</a:t>
            </a:r>
            <a:endParaRPr lang="en-US" altLang="zh-CN" sz="2400" dirty="0">
              <a:solidFill>
                <a:schemeClr val="tx1"/>
              </a:solidFill>
              <a:effectLst/>
            </a:endParaRPr>
          </a:p>
          <a:p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4070DF-EF2B-4DEE-AAC2-680A407A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64" y="3898232"/>
            <a:ext cx="463940" cy="4100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9F3CC1-F44C-4521-A962-9ED5586B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64" y="5827750"/>
            <a:ext cx="463940" cy="4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0B0B8-632B-4A39-B3E8-95DC3369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78CA0-4F09-44EF-82A1-BDF4B8FD8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96669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3200" b="0" dirty="0"/>
              <a:t>[</a:t>
            </a:r>
            <a:r>
              <a:rPr lang="zh-CN" altLang="en-US" sz="3200" b="0" dirty="0"/>
              <a:t>例</a:t>
            </a:r>
            <a:r>
              <a:rPr lang="en-US" altLang="zh-CN" sz="3200" b="0" dirty="0"/>
              <a:t>] </a:t>
            </a:r>
            <a:r>
              <a:rPr lang="zh-CN" altLang="en-US" sz="3200" b="0" dirty="0"/>
              <a:t>文法</a:t>
            </a:r>
            <a:r>
              <a:rPr lang="en-US" altLang="zh-CN" sz="3200" b="0" dirty="0"/>
              <a:t>G[S]:</a:t>
            </a:r>
          </a:p>
          <a:p>
            <a:pPr marL="0" indent="0" algn="just" eaLnBrk="1" hangingPunct="1">
              <a:buNone/>
            </a:pP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1. </a:t>
            </a:r>
            <a:r>
              <a:rPr kumimoji="1" lang="en-US" altLang="zh-CN" sz="2800" b="0" dirty="0" err="1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S→aSb</a:t>
            </a:r>
            <a:endParaRPr kumimoji="1" lang="en-US" altLang="zh-CN" sz="2800" b="0" dirty="0"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 eaLnBrk="1" hangingPunct="1">
              <a:buNone/>
            </a:pPr>
            <a:r>
              <a:rPr kumimoji="1" lang="en-US" altLang="zh-CN" sz="2800" b="0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2. </a:t>
            </a:r>
            <a:r>
              <a:rPr kumimoji="1" lang="en-US" altLang="zh-CN" sz="2800" b="0" dirty="0" err="1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S→ab</a:t>
            </a:r>
            <a:endParaRPr kumimoji="1" lang="en-US" altLang="zh-CN" sz="2800" b="0" dirty="0"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endParaRPr lang="en-US" altLang="zh-CN" b="0" dirty="0"/>
          </a:p>
          <a:p>
            <a:endParaRPr lang="zh-CN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B41518-0B0F-413F-BE0F-A30D8B52EFB7}"/>
                  </a:ext>
                </a:extLst>
              </p:cNvPr>
              <p:cNvSpPr txBox="1"/>
              <p:nvPr/>
            </p:nvSpPr>
            <p:spPr>
              <a:xfrm>
                <a:off x="690061" y="3429000"/>
                <a:ext cx="7024149" cy="2393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kumimoji="1" lang="en-US" altLang="zh-CN" sz="2800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S 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  <a:sym typeface="Symbol" pitchFamily="18" charset="2"/>
                  </a:rPr>
                  <a:t>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800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a</a:t>
                </a:r>
                <a:r>
                  <a:rPr kumimoji="1" lang="en-US" altLang="zh-CN" sz="2800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S</a:t>
                </a:r>
                <a:r>
                  <a:rPr kumimoji="1" lang="en-US" altLang="zh-CN" sz="2800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b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  <a:sym typeface="Symbol" pitchFamily="18" charset="2"/>
                  </a:rPr>
                  <a:t> 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800" dirty="0" err="1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a</a:t>
                </a:r>
                <a:r>
                  <a:rPr kumimoji="1" lang="en-US" altLang="zh-CN" sz="2800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aSb</a:t>
                </a:r>
                <a:r>
                  <a:rPr kumimoji="1" lang="en-US" altLang="zh-CN" sz="2800" dirty="0" err="1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b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 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kumimoji="1" lang="en-US" altLang="zh-CN" sz="2800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S 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  <a:sym typeface="Symbol" pitchFamily="18" charset="2"/>
                  </a:rPr>
                  <a:t>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800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a</a:t>
                </a:r>
                <a:r>
                  <a:rPr kumimoji="1" lang="en-US" altLang="zh-CN" sz="2800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S</a:t>
                </a:r>
                <a:r>
                  <a:rPr kumimoji="1" lang="en-US" altLang="zh-CN" sz="2800" dirty="0" err="1">
                    <a:solidFill>
                      <a:srgbClr val="FF000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b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  <a:sym typeface="Symbol" pitchFamily="18" charset="2"/>
                  </a:rPr>
                  <a:t> 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800" dirty="0" err="1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a</a:t>
                </a:r>
                <a:r>
                  <a:rPr kumimoji="1" lang="en-US" altLang="zh-CN" sz="2800" dirty="0" err="1">
                    <a:solidFill>
                      <a:srgbClr val="00B05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ab</a:t>
                </a:r>
                <a:r>
                  <a:rPr kumimoji="1" lang="en-US" altLang="zh-CN" sz="2800" dirty="0" err="1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b</a:t>
                </a:r>
                <a:endParaRPr kumimoji="1" lang="en-US" altLang="zh-CN" sz="2800" dirty="0">
                  <a:latin typeface="Arial" panose="020B0604020202020204" pitchFamily="34" charset="0"/>
                  <a:ea typeface="宋体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kumimoji="1" lang="zh-CN" altLang="en-US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显有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S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groupChr>
                  </m:oMath>
                </a14:m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  <a:sym typeface="Symbol" pitchFamily="18" charset="2"/>
                  </a:rPr>
                  <a:t> </a:t>
                </a:r>
                <a:r>
                  <a:rPr kumimoji="1" lang="en-US" altLang="zh-CN" sz="2800" dirty="0" err="1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aaSbb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zh-CN" altLang="en-US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和 </a:t>
                </a:r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S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groupChr>
                  </m:oMath>
                </a14:m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 aabb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kumimoji="1" lang="en-US" altLang="zh-CN" sz="2800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groupChr>
                  </m:oMath>
                </a14:m>
                <a:r>
                  <a:rPr kumimoji="1" lang="en-US" altLang="zh-CN" sz="2800" dirty="0"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800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ab 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itchFamily="2" charset="-122"/>
                    <a:cs typeface="Arial" panose="020B0604020202020204" pitchFamily="34" charset="0"/>
                  </a:rPr>
                  <a:t>？ 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CB41518-0B0F-413F-BE0F-A30D8B52E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61" y="3429000"/>
                <a:ext cx="7024149" cy="2393860"/>
              </a:xfrm>
              <a:prstGeom prst="rect">
                <a:avLst/>
              </a:prstGeom>
              <a:blipFill>
                <a:blip r:embed="rId2"/>
                <a:stretch>
                  <a:fillRect l="-1736" t="-1276"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632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4DF0E-7E85-48D4-B439-8F8FDDBD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600895-CF4B-4B61-8385-4DA0C1486E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208306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sz="3200" b="0" dirty="0"/>
                  <a:t>0</a:t>
                </a:r>
                <a:r>
                  <a:rPr lang="zh-CN" altLang="en-US" sz="3200" b="0" dirty="0"/>
                  <a:t>步及</a:t>
                </a:r>
                <a:r>
                  <a:rPr lang="en-US" altLang="zh-CN" sz="3200" b="0" dirty="0"/>
                  <a:t>0</a:t>
                </a:r>
                <a:r>
                  <a:rPr lang="zh-CN" altLang="en-US" sz="3200" b="0" dirty="0"/>
                  <a:t>步以上推导与归约</a:t>
                </a:r>
                <a:endParaRPr lang="en-US" altLang="zh-CN" sz="3200" b="0" dirty="0"/>
              </a:p>
              <a:p>
                <a:pPr marL="0" marR="0" lvl="0" indent="573088" algn="l" defTabSz="914400" rtl="0" eaLnBrk="1" fontAlgn="base" latinLnBrk="0" hangingPunct="1">
                  <a:lnSpc>
                    <a:spcPct val="11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cs typeface="+mn-cs"/>
                  </a:rPr>
                  <a:t>若有</a:t>
                </a:r>
                <a:r>
                  <a: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cs typeface="+mn-cs"/>
                  </a:rPr>
                  <a:t>α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</m:e>
                    </m:groupCh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cs typeface="+mn-cs"/>
                  </a:rPr>
                  <a:t>β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cs typeface="+mn-cs"/>
                  </a:rPr>
                  <a:t>，或</a:t>
                </a:r>
                <a:r>
                  <a: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cs typeface="+mn-cs"/>
                  </a:rPr>
                  <a:t>α= β,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cs typeface="+mn-cs"/>
                  </a:rPr>
                  <a:t>则记作</a:t>
                </a:r>
                <a:r>
                  <a: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cs typeface="+mn-cs"/>
                  </a:rPr>
                  <a:t>α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zh-CN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</m:e>
                    </m:groupCh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1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cs typeface="+mn-cs"/>
                  </a:rPr>
                  <a:t>β</a:t>
                </a:r>
                <a:r>
                  <a:rPr kumimoji="1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cs typeface="+mn-cs"/>
                  </a:rPr>
                  <a:t>。</a:t>
                </a:r>
                <a:endPara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/>
                  <a:ea typeface="宋体"/>
                  <a:cs typeface="+mn-cs"/>
                  <a:sym typeface="Symbol" pitchFamily="18" charset="2"/>
                </a:endParaRPr>
              </a:p>
              <a:p>
                <a:pPr algn="just" eaLnBrk="1" hangingPunct="1"/>
                <a:r>
                  <a:rPr kumimoji="1" lang="zh-CN" altLang="en-US" sz="2800" b="0" dirty="0">
                    <a:latin typeface="+mn-ea"/>
                    <a:ea typeface="+mn-ea"/>
                  </a:rPr>
                  <a:t>设</a:t>
                </a:r>
                <a:r>
                  <a:rPr kumimoji="1" lang="en-US" altLang="zh-CN" sz="2800" b="0" dirty="0">
                    <a:latin typeface="+mn-ea"/>
                    <a:ea typeface="+mn-ea"/>
                  </a:rPr>
                  <a:t>G[S]: 1. </a:t>
                </a:r>
                <a:r>
                  <a:rPr kumimoji="1" lang="en-US" altLang="zh-CN" sz="2800" b="0" dirty="0" err="1">
                    <a:latin typeface="+mn-ea"/>
                    <a:ea typeface="+mn-ea"/>
                  </a:rPr>
                  <a:t>S→aSb</a:t>
                </a:r>
                <a:r>
                  <a:rPr kumimoji="1" lang="zh-CN" altLang="en-US" sz="2800" b="0" dirty="0">
                    <a:latin typeface="+mn-ea"/>
                    <a:ea typeface="+mn-ea"/>
                  </a:rPr>
                  <a:t>，  </a:t>
                </a:r>
                <a:r>
                  <a:rPr kumimoji="1" lang="en-US" altLang="zh-CN" sz="2800" b="0" dirty="0">
                    <a:latin typeface="+mn-ea"/>
                    <a:ea typeface="+mn-ea"/>
                  </a:rPr>
                  <a:t>2. </a:t>
                </a:r>
                <a:r>
                  <a:rPr kumimoji="1" lang="en-US" altLang="zh-CN" sz="2800" b="0" dirty="0" err="1">
                    <a:latin typeface="+mn-ea"/>
                    <a:ea typeface="+mn-ea"/>
                  </a:rPr>
                  <a:t>S→ab</a:t>
                </a:r>
                <a:endParaRPr kumimoji="1" lang="en-US" altLang="zh-CN" sz="2800" b="0" dirty="0">
                  <a:latin typeface="+mn-ea"/>
                  <a:ea typeface="+mn-ea"/>
                </a:endParaRPr>
              </a:p>
              <a:p>
                <a:pPr algn="just" eaLnBrk="1" hangingPunct="1"/>
                <a:endParaRPr lang="zh-CN" altLang="en-US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D600895-CF4B-4B61-8385-4DA0C1486E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2083069"/>
              </a:xfrm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2A37BEF-F4C1-4B57-B8B9-3B5A122AB99E}"/>
              </a:ext>
            </a:extLst>
          </p:cNvPr>
          <p:cNvSpPr txBox="1"/>
          <p:nvPr/>
        </p:nvSpPr>
        <p:spPr>
          <a:xfrm>
            <a:off x="745374" y="3025833"/>
            <a:ext cx="4607168" cy="219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/>
            <a:r>
              <a:rPr kumimoji="1" lang="en-US" altLang="zh-CN" sz="2400" dirty="0">
                <a:latin typeface="+mn-ea"/>
              </a:rPr>
              <a:t>(1)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</a:rPr>
              <a:t> S</a:t>
            </a:r>
            <a:r>
              <a:rPr kumimoji="1" lang="en-US" altLang="zh-CN" sz="2400" dirty="0">
                <a:latin typeface="+mn-ea"/>
                <a:sym typeface="Symbol" pitchFamily="18" charset="2"/>
              </a:rPr>
              <a:t> 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sym typeface="Symbol" pitchFamily="18" charset="2"/>
              </a:rPr>
              <a:t>ab   </a:t>
            </a:r>
            <a:r>
              <a:rPr kumimoji="1" lang="en-US" altLang="zh-CN" sz="2400" dirty="0">
                <a:latin typeface="+mn-ea"/>
              </a:rPr>
              <a:t>(</a:t>
            </a:r>
            <a:r>
              <a:rPr kumimoji="1" lang="zh-CN" altLang="en-US" sz="2400" dirty="0">
                <a:latin typeface="+mn-ea"/>
              </a:rPr>
              <a:t>规则</a:t>
            </a:r>
            <a:r>
              <a:rPr kumimoji="1" lang="en-US" altLang="zh-CN" sz="2400" dirty="0">
                <a:latin typeface="+mn-ea"/>
              </a:rPr>
              <a:t>2)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sz="2400" dirty="0">
                <a:latin typeface="+mn-ea"/>
              </a:rPr>
              <a:t>(2)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</a:rPr>
              <a:t>S </a:t>
            </a:r>
            <a:r>
              <a:rPr kumimoji="1" lang="en-US" altLang="zh-CN" sz="2400" dirty="0">
                <a:latin typeface="+mn-ea"/>
                <a:sym typeface="Symbol" pitchFamily="18" charset="2"/>
              </a:rPr>
              <a:t></a:t>
            </a:r>
            <a:r>
              <a:rPr kumimoji="1" lang="en-US" altLang="zh-CN" sz="2400" dirty="0">
                <a:latin typeface="+mn-ea"/>
              </a:rPr>
              <a:t> 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</a:rPr>
              <a:t>aSb</a:t>
            </a:r>
            <a:r>
              <a:rPr kumimoji="1" lang="en-US" altLang="zh-CN" sz="2400" dirty="0">
                <a:latin typeface="+mn-ea"/>
              </a:rPr>
              <a:t>  (</a:t>
            </a:r>
            <a:r>
              <a:rPr kumimoji="1" lang="zh-CN" altLang="en-US" sz="2400" dirty="0">
                <a:latin typeface="+mn-ea"/>
              </a:rPr>
              <a:t>规则</a:t>
            </a:r>
            <a:r>
              <a:rPr kumimoji="1" lang="en-US" altLang="zh-CN" sz="2400" dirty="0">
                <a:latin typeface="+mn-ea"/>
              </a:rPr>
              <a:t>1)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sz="2400" dirty="0">
                <a:latin typeface="+mn-ea"/>
                <a:sym typeface="Symbol" pitchFamily="18" charset="2"/>
              </a:rPr>
              <a:t>(3) </a:t>
            </a:r>
            <a:r>
              <a:rPr kumimoji="1" lang="en-US" altLang="zh-CN" sz="2400" dirty="0" err="1">
                <a:latin typeface="+mn-ea"/>
                <a:sym typeface="Symbol" pitchFamily="18" charset="2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</a:t>
            </a:r>
            <a:r>
              <a:rPr kumimoji="1" lang="en-US" altLang="zh-CN" sz="2400" dirty="0" err="1">
                <a:latin typeface="+mn-ea"/>
                <a:sym typeface="Symbol" pitchFamily="18" charset="2"/>
              </a:rPr>
              <a:t>b</a:t>
            </a:r>
            <a:r>
              <a:rPr kumimoji="1" lang="en-US" altLang="zh-CN" sz="2400" dirty="0">
                <a:latin typeface="+mn-ea"/>
                <a:sym typeface="Symbol" pitchFamily="18" charset="2"/>
              </a:rPr>
              <a:t> </a:t>
            </a:r>
            <a:r>
              <a:rPr kumimoji="1" lang="en-US" altLang="zh-CN" sz="2400" dirty="0">
                <a:latin typeface="+mn-ea"/>
              </a:rPr>
              <a:t> </a:t>
            </a:r>
            <a:r>
              <a:rPr kumimoji="1" lang="en-US" altLang="zh-CN" sz="2400" dirty="0" err="1">
                <a:latin typeface="+mn-ea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</a:rPr>
              <a:t>aSb</a:t>
            </a:r>
            <a:r>
              <a:rPr kumimoji="1" lang="en-US" altLang="zh-CN" sz="2400" dirty="0" err="1">
                <a:latin typeface="+mn-ea"/>
              </a:rPr>
              <a:t>b</a:t>
            </a:r>
            <a:r>
              <a:rPr kumimoji="1" lang="en-US" altLang="zh-CN" sz="2400" dirty="0">
                <a:latin typeface="+mn-ea"/>
              </a:rPr>
              <a:t>  (</a:t>
            </a:r>
            <a:r>
              <a:rPr kumimoji="1" lang="zh-CN" altLang="en-US" sz="2400" dirty="0">
                <a:latin typeface="+mn-ea"/>
              </a:rPr>
              <a:t>规则</a:t>
            </a:r>
            <a:r>
              <a:rPr kumimoji="1" lang="en-US" altLang="zh-CN" sz="2400" dirty="0">
                <a:latin typeface="+mn-ea"/>
              </a:rPr>
              <a:t>1)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sz="2400" dirty="0">
                <a:latin typeface="+mn-ea"/>
                <a:sym typeface="Symbol" pitchFamily="18" charset="2"/>
              </a:rPr>
              <a:t>(4) </a:t>
            </a:r>
            <a:r>
              <a:rPr kumimoji="1" lang="en-US" altLang="zh-CN" sz="2400" dirty="0" err="1">
                <a:latin typeface="+mn-ea"/>
                <a:sym typeface="Symbol" pitchFamily="18" charset="2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</a:t>
            </a:r>
            <a:r>
              <a:rPr kumimoji="1" lang="en-US" altLang="zh-CN" sz="2400" dirty="0" err="1">
                <a:latin typeface="+mn-ea"/>
                <a:sym typeface="Symbol" pitchFamily="18" charset="2"/>
              </a:rPr>
              <a:t>b</a:t>
            </a:r>
            <a:r>
              <a:rPr kumimoji="1" lang="en-US" altLang="zh-CN" sz="2400" dirty="0">
                <a:latin typeface="+mn-ea"/>
                <a:sym typeface="Symbol" pitchFamily="18" charset="2"/>
              </a:rPr>
              <a:t> </a:t>
            </a:r>
            <a:r>
              <a:rPr kumimoji="1" lang="en-US" altLang="zh-CN" sz="2400" dirty="0">
                <a:latin typeface="+mn-ea"/>
              </a:rPr>
              <a:t> </a:t>
            </a:r>
            <a:r>
              <a:rPr kumimoji="1" lang="en-US" altLang="zh-CN" sz="2400" dirty="0" err="1">
                <a:latin typeface="+mn-ea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</a:rPr>
              <a:t>ab</a:t>
            </a:r>
            <a:r>
              <a:rPr kumimoji="1" lang="en-US" altLang="zh-CN" sz="2400" dirty="0" err="1">
                <a:latin typeface="+mn-ea"/>
              </a:rPr>
              <a:t>b</a:t>
            </a:r>
            <a:r>
              <a:rPr kumimoji="1" lang="en-US" altLang="zh-CN" sz="2400" dirty="0">
                <a:latin typeface="+mn-ea"/>
              </a:rPr>
              <a:t>  (</a:t>
            </a:r>
            <a:r>
              <a:rPr kumimoji="1" lang="zh-CN" altLang="en-US" sz="2400" dirty="0">
                <a:latin typeface="+mn-ea"/>
              </a:rPr>
              <a:t>规则</a:t>
            </a:r>
            <a:r>
              <a:rPr kumimoji="1" lang="en-US" altLang="zh-CN" sz="2400" dirty="0">
                <a:latin typeface="+mn-ea"/>
              </a:rPr>
              <a:t>2)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sz="2400" dirty="0">
                <a:latin typeface="+mn-ea"/>
                <a:sym typeface="Symbol" pitchFamily="18" charset="2"/>
              </a:rPr>
              <a:t>(5) </a:t>
            </a:r>
            <a:r>
              <a:rPr kumimoji="1" lang="en-US" altLang="zh-CN" sz="2400" dirty="0" err="1">
                <a:latin typeface="+mn-ea"/>
                <a:sym typeface="Symbol" pitchFamily="18" charset="2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</a:t>
            </a:r>
            <a:r>
              <a:rPr kumimoji="1" lang="en-US" altLang="zh-CN" sz="2400" dirty="0" err="1">
                <a:latin typeface="+mn-ea"/>
                <a:sym typeface="Symbol" pitchFamily="18" charset="2"/>
              </a:rPr>
              <a:t>bSb</a:t>
            </a:r>
            <a:r>
              <a:rPr kumimoji="1" lang="en-US" altLang="zh-CN" sz="2400" dirty="0">
                <a:latin typeface="+mn-ea"/>
                <a:sym typeface="Symbol" pitchFamily="18" charset="2"/>
              </a:rPr>
              <a:t> </a:t>
            </a:r>
            <a:r>
              <a:rPr kumimoji="1" lang="en-US" altLang="zh-CN" sz="2400" dirty="0">
                <a:latin typeface="+mn-ea"/>
              </a:rPr>
              <a:t> </a:t>
            </a:r>
            <a:r>
              <a:rPr kumimoji="1" lang="en-US" altLang="zh-CN" sz="2400" dirty="0" err="1">
                <a:latin typeface="+mn-ea"/>
              </a:rPr>
              <a:t>a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</a:rPr>
              <a:t>aSb</a:t>
            </a:r>
            <a:r>
              <a:rPr kumimoji="1" lang="en-US" altLang="zh-CN" sz="2400" dirty="0" err="1">
                <a:latin typeface="+mn-ea"/>
              </a:rPr>
              <a:t>bSb</a:t>
            </a:r>
            <a:r>
              <a:rPr kumimoji="1" lang="en-US" altLang="zh-CN" sz="2400" dirty="0">
                <a:latin typeface="+mn-ea"/>
              </a:rPr>
              <a:t> (</a:t>
            </a:r>
            <a:r>
              <a:rPr kumimoji="1" lang="zh-CN" altLang="en-US" sz="2400" dirty="0">
                <a:latin typeface="+mn-ea"/>
              </a:rPr>
              <a:t>规则</a:t>
            </a:r>
            <a:r>
              <a:rPr kumimoji="1" lang="en-US" altLang="zh-CN" sz="2400" dirty="0">
                <a:latin typeface="+mn-ea"/>
              </a:rPr>
              <a:t>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4157703-3977-49E3-9D19-68FA97A64467}"/>
                  </a:ext>
                </a:extLst>
              </p:cNvPr>
              <p:cNvSpPr txBox="1"/>
              <p:nvPr/>
            </p:nvSpPr>
            <p:spPr>
              <a:xfrm>
                <a:off x="888076" y="5489195"/>
                <a:ext cx="5327194" cy="57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kumimoji="1" lang="en-US" altLang="zh-CN" sz="2400" dirty="0">
                    <a:latin typeface="+mn-ea"/>
                  </a:rPr>
                  <a:t>S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1" lang="en-US" altLang="zh-CN" sz="2400" dirty="0">
                    <a:latin typeface="+mn-ea"/>
                    <a:sym typeface="Symbol" pitchFamily="18" charset="2"/>
                  </a:rPr>
                  <a:t> </a:t>
                </a:r>
                <a:r>
                  <a:rPr kumimoji="1" lang="en-US" altLang="zh-CN" sz="2400" dirty="0" err="1">
                    <a:latin typeface="+mn-ea"/>
                  </a:rPr>
                  <a:t>aaSbb</a:t>
                </a:r>
                <a:r>
                  <a:rPr kumimoji="1" lang="en-US" altLang="zh-CN" sz="2400" dirty="0">
                    <a:latin typeface="+mn-ea"/>
                  </a:rPr>
                  <a:t>    S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1" lang="en-US" altLang="zh-CN" sz="2400" dirty="0">
                    <a:latin typeface="+mn-ea"/>
                  </a:rPr>
                  <a:t> </a:t>
                </a:r>
                <a:r>
                  <a:rPr kumimoji="1" lang="en-US" altLang="zh-CN" sz="2400" dirty="0" err="1">
                    <a:latin typeface="+mn-ea"/>
                  </a:rPr>
                  <a:t>aabb</a:t>
                </a:r>
                <a:r>
                  <a:rPr kumimoji="1" lang="en-US" altLang="zh-CN" sz="2400" dirty="0">
                    <a:latin typeface="+mn-ea"/>
                  </a:rPr>
                  <a:t>    S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1" lang="en-US" altLang="zh-CN" sz="2400" dirty="0">
                    <a:latin typeface="+mn-ea"/>
                    <a:sym typeface="Symbol" pitchFamily="18" charset="2"/>
                  </a:rPr>
                  <a:t> ab</a:t>
                </a:r>
                <a:r>
                  <a:rPr kumimoji="1" lang="en-US" altLang="zh-CN" sz="2400" dirty="0">
                    <a:latin typeface="+mn-ea"/>
                  </a:rPr>
                  <a:t> 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4157703-3977-49E3-9D19-68FA97A64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6" y="5489195"/>
                <a:ext cx="5327194" cy="575670"/>
              </a:xfrm>
              <a:prstGeom prst="rect">
                <a:avLst/>
              </a:prstGeom>
              <a:blipFill>
                <a:blip r:embed="rId3"/>
                <a:stretch>
                  <a:fillRect l="-1831" b="-2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6F39D9-452A-4482-AFB4-EB5E1F50DB21}"/>
                  </a:ext>
                </a:extLst>
              </p:cNvPr>
              <p:cNvSpPr txBox="1"/>
              <p:nvPr/>
            </p:nvSpPr>
            <p:spPr>
              <a:xfrm>
                <a:off x="6500371" y="5472112"/>
                <a:ext cx="2882168" cy="575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kumimoji="1" lang="en-US" altLang="zh-CN" sz="2400" dirty="0">
                    <a:latin typeface="+mn-ea"/>
                  </a:rPr>
                  <a:t>S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1" lang="en-US" altLang="zh-CN" sz="2400" dirty="0">
                    <a:latin typeface="+mn-ea"/>
                    <a:sym typeface="Symbol" pitchFamily="18" charset="2"/>
                  </a:rPr>
                  <a:t> </a:t>
                </a:r>
                <a:r>
                  <a:rPr kumimoji="1" lang="en-US" altLang="zh-CN" sz="2400" dirty="0" err="1">
                    <a:latin typeface="+mn-ea"/>
                  </a:rPr>
                  <a:t>aaSbbSb</a:t>
                </a:r>
                <a:r>
                  <a:rPr kumimoji="1" lang="en-US" altLang="zh-CN" sz="2400" dirty="0">
                    <a:latin typeface="+mn-ea"/>
                  </a:rPr>
                  <a:t> </a:t>
                </a:r>
                <a:r>
                  <a:rPr kumimoji="1" lang="en-US" altLang="zh-CN" sz="2400" dirty="0">
                    <a:solidFill>
                      <a:srgbClr val="FF0000"/>
                    </a:solidFill>
                    <a:latin typeface="+mn-ea"/>
                  </a:rPr>
                  <a:t>?</a:t>
                </a:r>
                <a:endParaRPr lang="zh-CN" altLang="en-US" sz="240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C6F39D9-452A-4482-AFB4-EB5E1F50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371" y="5472112"/>
                <a:ext cx="2882168" cy="575670"/>
              </a:xfrm>
              <a:prstGeom prst="rect">
                <a:avLst/>
              </a:prstGeom>
              <a:blipFill>
                <a:blip r:embed="rId4"/>
                <a:stretch>
                  <a:fillRect l="-3171" b="-24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44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749F3-0368-4311-AD39-56CEC407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1E4D7-291B-49CF-A529-AA5E58C3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54" y="1009024"/>
            <a:ext cx="11310172" cy="3198108"/>
          </a:xfrm>
        </p:spPr>
        <p:txBody>
          <a:bodyPr>
            <a:normAutofit/>
          </a:bodyPr>
          <a:lstStyle/>
          <a:p>
            <a:pPr>
              <a:lnSpc>
                <a:spcPts val="3800"/>
              </a:lnSpc>
            </a:pPr>
            <a:r>
              <a:rPr lang="zh-CN" altLang="en-US" dirty="0">
                <a:solidFill>
                  <a:srgbClr val="0000FF"/>
                </a:solidFill>
              </a:rPr>
              <a:t>语言</a:t>
            </a:r>
            <a:r>
              <a:rPr lang="zh-CN" altLang="en-US" dirty="0"/>
              <a:t>的基本形式是</a:t>
            </a:r>
            <a:r>
              <a:rPr lang="zh-CN" altLang="en-US" dirty="0">
                <a:solidFill>
                  <a:srgbClr val="0000FF"/>
                </a:solidFill>
              </a:rPr>
              <a:t>句子</a:t>
            </a:r>
            <a:r>
              <a:rPr lang="zh-CN" altLang="en-US" dirty="0"/>
              <a:t>，句子是由</a:t>
            </a:r>
            <a:r>
              <a:rPr lang="zh-CN" altLang="en-US" dirty="0">
                <a:solidFill>
                  <a:srgbClr val="0000FF"/>
                </a:solidFill>
              </a:rPr>
              <a:t>单词序列</a:t>
            </a:r>
            <a:r>
              <a:rPr lang="zh-CN" altLang="en-US" dirty="0"/>
              <a:t>构成的，单词是由语言</a:t>
            </a:r>
            <a:r>
              <a:rPr lang="zh-CN" altLang="en-US" dirty="0">
                <a:solidFill>
                  <a:srgbClr val="0000FF"/>
                </a:solidFill>
              </a:rPr>
              <a:t>基本符号</a:t>
            </a:r>
            <a:r>
              <a:rPr lang="zh-CN" altLang="en-US" dirty="0"/>
              <a:t>（字母或单字）组成</a:t>
            </a:r>
          </a:p>
          <a:p>
            <a:pPr>
              <a:lnSpc>
                <a:spcPts val="3800"/>
              </a:lnSpc>
            </a:pPr>
            <a:r>
              <a:rPr lang="zh-CN" altLang="en-US" dirty="0"/>
              <a:t>还包含将这些成分组织起来的语言规则，如</a:t>
            </a:r>
            <a:r>
              <a:rPr lang="zh-CN" altLang="en-US" dirty="0">
                <a:solidFill>
                  <a:srgbClr val="FF0000"/>
                </a:solidFill>
              </a:rPr>
              <a:t>词法规则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语法规则</a:t>
            </a:r>
            <a:r>
              <a:rPr lang="zh-CN" altLang="en-US" dirty="0"/>
              <a:t>等。</a:t>
            </a:r>
          </a:p>
          <a:p>
            <a:pPr>
              <a:lnSpc>
                <a:spcPts val="3800"/>
              </a:lnSpc>
            </a:pPr>
            <a:r>
              <a:rPr lang="zh-CN" altLang="en-US" dirty="0"/>
              <a:t>下面以自然语言为例，说明如何对语言规则进行形式化描述的基本思路。</a:t>
            </a:r>
          </a:p>
          <a:p>
            <a:pPr marL="0" indent="0">
              <a:lnSpc>
                <a:spcPts val="3800"/>
              </a:lnSpc>
              <a:buNone/>
            </a:pPr>
            <a:endParaRPr lang="zh-CN" altLang="en-US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365BE868-5A3E-4965-9697-1CD0D5B96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58" y="4148617"/>
            <a:ext cx="609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语言 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E2D4130D-5943-45A0-AAF8-4F35124AF833}"/>
              </a:ext>
            </a:extLst>
          </p:cNvPr>
          <p:cNvSpPr>
            <a:spLocks/>
          </p:cNvSpPr>
          <p:nvPr/>
        </p:nvSpPr>
        <p:spPr bwMode="auto">
          <a:xfrm>
            <a:off x="762601" y="3543300"/>
            <a:ext cx="468086" cy="2190510"/>
          </a:xfrm>
          <a:prstGeom prst="leftBrace">
            <a:avLst>
              <a:gd name="adj1" fmla="val 39193"/>
              <a:gd name="adj2" fmla="val 50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B8A4F2EF-F3D6-46F3-A31A-44CE12DE5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687" y="3374047"/>
            <a:ext cx="10593287" cy="250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ts val="480"/>
              </a:spcBef>
            </a:pP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语法：是一组规则，定义符号如何排列 </a:t>
            </a:r>
          </a:p>
          <a:p>
            <a:pPr algn="l" eaLnBrk="1" hangingPunct="1">
              <a:spcBef>
                <a:spcPts val="480"/>
              </a:spcBef>
            </a:pP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	 [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状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](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定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kumimoji="1" lang="zh-CN" altLang="en-US" sz="28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主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[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状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]</a:t>
            </a:r>
            <a:r>
              <a:rPr kumimoji="1" lang="zh-CN" altLang="en-US" sz="28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谓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&lt;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动补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&gt;(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定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kumimoji="1" lang="zh-CN" altLang="en-US" sz="28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宾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&lt;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宾补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&gt;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；</a:t>
            </a:r>
            <a:endParaRPr kumimoji="1"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l" eaLnBrk="1" hangingPunct="1">
              <a:spcBef>
                <a:spcPts val="480"/>
              </a:spcBef>
            </a:pP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      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复合句：条件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转折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虚拟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…</a:t>
            </a:r>
            <a:endParaRPr kumimoji="1"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l" eaLnBrk="1" hangingPunct="1">
              <a:spcBef>
                <a:spcPts val="480"/>
              </a:spcBef>
            </a:pP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语句：</a:t>
            </a:r>
            <a:r>
              <a:rPr kumimoji="1" lang="en-US" altLang="zh-CN" sz="2800" dirty="0">
                <a:latin typeface="+mn-ea"/>
                <a:ea typeface="+mn-ea"/>
              </a:rPr>
              <a:t>BNF</a:t>
            </a:r>
            <a:r>
              <a:rPr kumimoji="1" lang="zh-CN" altLang="en-US" sz="2800" dirty="0">
                <a:latin typeface="+mn-ea"/>
                <a:ea typeface="+mn-ea"/>
              </a:rPr>
              <a:t>（下页）</a:t>
            </a:r>
            <a:endParaRPr kumimoji="1" lang="en-US" altLang="zh-CN" sz="2800" dirty="0">
              <a:latin typeface="+mn-ea"/>
              <a:ea typeface="+mn-ea"/>
            </a:endParaRPr>
          </a:p>
          <a:p>
            <a:pPr algn="l" eaLnBrk="1" hangingPunct="1">
              <a:spcBef>
                <a:spcPts val="480"/>
              </a:spcBef>
            </a:pP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语义：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69F4D6C-F7D1-44F7-B449-71117C789DA6}"/>
              </a:ext>
            </a:extLst>
          </p:cNvPr>
          <p:cNvSpPr/>
          <p:nvPr/>
        </p:nvSpPr>
        <p:spPr>
          <a:xfrm>
            <a:off x="714548" y="6006765"/>
            <a:ext cx="7708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文法是阐述语法的一个工具，语句是语法的实例 </a:t>
            </a:r>
          </a:p>
        </p:txBody>
      </p:sp>
    </p:spTree>
    <p:extLst>
      <p:ext uri="{BB962C8B-B14F-4D97-AF65-F5344CB8AC3E}">
        <p14:creationId xmlns:p14="http://schemas.microsoft.com/office/powerpoint/2010/main" val="2905771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F0CF3-392C-4AF9-A833-C76624FE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F31110-4A00-4F55-AD2D-10F8D11DD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3200" dirty="0"/>
                  <a:t>句型与句子</a:t>
                </a:r>
                <a:endParaRPr lang="en-US" altLang="zh-CN" sz="3200" dirty="0"/>
              </a:p>
              <a:p>
                <a:pPr lvl="1"/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G[S]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  有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S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  <m:r>
                      <a:rPr lang="zh-CN" alt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1" lang="en-US" altLang="zh-CN" sz="2800" dirty="0" err="1">
                    <a:solidFill>
                      <a:schemeClr val="tx1"/>
                    </a:solidFill>
                    <a:latin typeface="+mn-ea"/>
                    <a:ea typeface="+mn-ea"/>
                  </a:rPr>
                  <a:t>β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，则称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β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是文法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G[S]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的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latin typeface="+mn-ea"/>
                    <a:ea typeface="+mn-ea"/>
                  </a:rPr>
                  <a:t>句型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kumimoji="1" lang="en-US" altLang="zh-CN" sz="2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lvl="1"/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若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β∈V</a:t>
                </a:r>
                <a:r>
                  <a:rPr kumimoji="1" lang="en-US" altLang="zh-CN" sz="2800" baseline="-30000" dirty="0">
                    <a:solidFill>
                      <a:schemeClr val="tx1"/>
                    </a:solidFill>
                    <a:latin typeface="+mn-ea"/>
                    <a:ea typeface="+mn-ea"/>
                  </a:rPr>
                  <a:t>T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*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，则称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β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是文法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G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的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latin typeface="+mn-ea"/>
                    <a:ea typeface="+mn-ea"/>
                  </a:rPr>
                  <a:t>句子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kumimoji="1" lang="en-US" altLang="zh-CN" sz="2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lvl="1"/>
                <a:r>
                  <a:rPr kumimoji="1" lang="zh-CN" altLang="en-US" sz="3000" dirty="0">
                    <a:solidFill>
                      <a:schemeClr val="tx1"/>
                    </a:solidFill>
                  </a:rPr>
                  <a:t>句型</a:t>
                </a:r>
                <a:r>
                  <a:rPr kumimoji="1" lang="en-US" altLang="zh-CN" sz="30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2"/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&lt;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主语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&gt;&lt;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谓语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&gt;&lt;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宾语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&gt; </a:t>
                </a:r>
              </a:p>
              <a:p>
                <a:pPr lvl="2"/>
                <a:r>
                  <a:rPr kumimoji="1" lang="zh-CN" altLang="en-US" sz="2800" dirty="0">
                    <a:solidFill>
                      <a:schemeClr val="accent2">
                        <a:lumMod val="75000"/>
                      </a:schemeClr>
                    </a:solidFill>
                  </a:rPr>
                  <a:t>我 </a:t>
                </a:r>
                <a:r>
                  <a:rPr kumimoji="1" lang="en-US" altLang="zh-CN" sz="2800" dirty="0"/>
                  <a:t>&lt;</a:t>
                </a:r>
                <a:r>
                  <a:rPr kumimoji="1" lang="zh-CN" altLang="en-US" sz="2800" dirty="0"/>
                  <a:t> 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谓语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&gt;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&lt;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宾语</a:t>
                </a:r>
                <a:r>
                  <a:rPr kumimoji="1" lang="en-US" altLang="zh-CN" sz="2800" dirty="0">
                    <a:solidFill>
                      <a:schemeClr val="accent1">
                        <a:lumMod val="75000"/>
                      </a:schemeClr>
                    </a:solidFill>
                  </a:rPr>
                  <a:t>&gt;</a:t>
                </a:r>
                <a:r>
                  <a:rPr kumimoji="1" lang="zh-CN" alt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  </a:t>
                </a:r>
                <a:endParaRPr kumimoji="1" lang="en-US" altLang="zh-CN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/>
                <a:r>
                  <a:rPr kumimoji="1" lang="zh-CN" altLang="en-US" sz="3000" dirty="0">
                    <a:solidFill>
                      <a:schemeClr val="tx1"/>
                    </a:solidFill>
                  </a:rPr>
                  <a:t>句子</a:t>
                </a:r>
                <a:r>
                  <a:rPr kumimoji="1" lang="en-US" altLang="zh-CN" sz="3000" dirty="0">
                    <a:solidFill>
                      <a:schemeClr val="tx1"/>
                    </a:solidFill>
                  </a:rPr>
                  <a:t>(</a:t>
                </a:r>
                <a:r>
                  <a:rPr kumimoji="1" lang="zh-CN" altLang="en-US" sz="3000" dirty="0">
                    <a:solidFill>
                      <a:schemeClr val="tx1"/>
                    </a:solidFill>
                  </a:rPr>
                  <a:t>当然也是句型</a:t>
                </a:r>
                <a:r>
                  <a:rPr kumimoji="1" lang="en-US" altLang="zh-CN" sz="3000" dirty="0">
                    <a:solidFill>
                      <a:schemeClr val="tx1"/>
                    </a:solidFill>
                  </a:rPr>
                  <a:t>)</a:t>
                </a:r>
                <a:r>
                  <a:rPr kumimoji="1" lang="zh-CN" altLang="en-US" sz="3000" dirty="0">
                    <a:solidFill>
                      <a:schemeClr val="tx1"/>
                    </a:solidFill>
                  </a:rPr>
                  <a:t>：</a:t>
                </a:r>
                <a:r>
                  <a:rPr kumimoji="1" lang="zh-CN" altLang="en-US" sz="3000" dirty="0">
                    <a:solidFill>
                      <a:schemeClr val="accent2">
                        <a:lumMod val="75000"/>
                      </a:schemeClr>
                    </a:solidFill>
                  </a:rPr>
                  <a:t>我喜欢音乐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F31110-4A00-4F55-AD2D-10F8D11DD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5" t="-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276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2038B-AA62-4EE8-8161-4A92F862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0F4C29-1449-410D-9F10-04445D80D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eaLnBrk="1" hangingPunct="1">
                  <a:lnSpc>
                    <a:spcPct val="150000"/>
                  </a:lnSpc>
                </a:pPr>
                <a:r>
                  <a:rPr kumimoji="1" lang="zh-CN" altLang="en-US" sz="3200" b="0" dirty="0"/>
                  <a:t>语言</a:t>
                </a:r>
                <a:endParaRPr kumimoji="1" lang="en-US" altLang="zh-CN" sz="3200" b="0" dirty="0"/>
              </a:p>
              <a:p>
                <a:pPr marL="457200" lvl="1" indent="0" algn="l">
                  <a:lnSpc>
                    <a:spcPct val="150000"/>
                  </a:lnSpc>
                  <a:buNone/>
                </a:pPr>
                <a:r>
                  <a:rPr kumimoji="1" lang="zh-CN" altLang="en-US" sz="3200" dirty="0">
                    <a:solidFill>
                      <a:schemeClr val="tx1"/>
                    </a:solidFill>
                  </a:rPr>
                  <a:t>文法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G</a:t>
                </a:r>
                <a:r>
                  <a:rPr kumimoji="1" lang="zh-CN" altLang="en-US" sz="3200" dirty="0">
                    <a:solidFill>
                      <a:schemeClr val="tx1"/>
                    </a:solidFill>
                  </a:rPr>
                  <a:t>＝（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V</a:t>
                </a:r>
                <a:r>
                  <a:rPr kumimoji="1" lang="en-US" altLang="zh-CN" sz="3200" baseline="-30000" dirty="0">
                    <a:solidFill>
                      <a:schemeClr val="tx1"/>
                    </a:solidFill>
                  </a:rPr>
                  <a:t>N</a:t>
                </a:r>
                <a:r>
                  <a:rPr kumimoji="1" lang="zh-CN" altLang="en-US" sz="3200" dirty="0">
                    <a:solidFill>
                      <a:schemeClr val="tx1"/>
                    </a:solidFill>
                  </a:rPr>
                  <a:t>，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V</a:t>
                </a:r>
                <a:r>
                  <a:rPr kumimoji="1" lang="en-US" altLang="zh-CN" sz="3200" baseline="-30000" dirty="0">
                    <a:solidFill>
                      <a:schemeClr val="tx1"/>
                    </a:solidFill>
                  </a:rPr>
                  <a:t>T</a:t>
                </a:r>
                <a:r>
                  <a:rPr kumimoji="1" lang="zh-CN" altLang="en-US" sz="3200" dirty="0">
                    <a:solidFill>
                      <a:schemeClr val="tx1"/>
                    </a:solidFill>
                  </a:rPr>
                  <a:t>，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P</a:t>
                </a:r>
                <a:r>
                  <a:rPr kumimoji="1" lang="zh-CN" altLang="en-US" sz="3200" dirty="0">
                    <a:solidFill>
                      <a:schemeClr val="tx1"/>
                    </a:solidFill>
                  </a:rPr>
                  <a:t>，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S</a:t>
                </a:r>
                <a:r>
                  <a:rPr kumimoji="1" lang="zh-CN" altLang="en-US" sz="3200" dirty="0">
                    <a:solidFill>
                      <a:schemeClr val="tx1"/>
                    </a:solidFill>
                  </a:rPr>
                  <a:t>）的产生语言定义为文法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G</a:t>
                </a:r>
                <a:r>
                  <a:rPr kumimoji="1" lang="zh-CN" altLang="en-US" sz="3200" dirty="0">
                    <a:solidFill>
                      <a:schemeClr val="tx1"/>
                    </a:solidFill>
                  </a:rPr>
                  <a:t>的</a:t>
                </a:r>
                <a:r>
                  <a:rPr kumimoji="1" lang="zh-CN" altLang="en-US" sz="3200" dirty="0">
                    <a:solidFill>
                      <a:srgbClr val="FF0000"/>
                    </a:solidFill>
                  </a:rPr>
                  <a:t>句子集合</a:t>
                </a:r>
                <a:r>
                  <a:rPr kumimoji="1" lang="zh-CN" altLang="en-US" sz="3200" dirty="0">
                    <a:solidFill>
                      <a:schemeClr val="tx1"/>
                    </a:solidFill>
                  </a:rPr>
                  <a:t>，记为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L(G)</a:t>
                </a:r>
                <a:r>
                  <a:rPr kumimoji="1" lang="zh-CN" altLang="en-US" sz="3200" dirty="0">
                    <a:solidFill>
                      <a:schemeClr val="tx1"/>
                    </a:solidFill>
                  </a:rPr>
                  <a:t>。即</a:t>
                </a:r>
                <a:r>
                  <a:rPr kumimoji="1" lang="zh-CN" altLang="en-US" sz="2600" dirty="0">
                    <a:solidFill>
                      <a:schemeClr val="tx1"/>
                    </a:solidFill>
                  </a:rPr>
                  <a:t>：</a:t>
                </a:r>
                <a:endParaRPr kumimoji="1" lang="en-US" altLang="zh-CN" sz="2600" dirty="0">
                  <a:solidFill>
                    <a:schemeClr val="tx1"/>
                  </a:solidFill>
                </a:endParaRPr>
              </a:p>
              <a:p>
                <a:pPr marL="0" indent="0" algn="l" eaLnBrk="1" hangingPunct="1">
                  <a:lnSpc>
                    <a:spcPct val="150000"/>
                  </a:lnSpc>
                  <a:buNone/>
                </a:pPr>
                <a:r>
                  <a:rPr kumimoji="1" lang="en-US" altLang="zh-CN" sz="3200" b="0" dirty="0">
                    <a:solidFill>
                      <a:srgbClr val="CC6600"/>
                    </a:solidFill>
                  </a:rPr>
                  <a:t>  </a:t>
                </a:r>
                <a:r>
                  <a:rPr kumimoji="1" lang="en-US" altLang="zh-CN" sz="2800" b="0" dirty="0">
                    <a:solidFill>
                      <a:srgbClr val="CC6600"/>
                    </a:solidFill>
                  </a:rPr>
                  <a:t>                    </a:t>
                </a:r>
                <a:r>
                  <a:rPr kumimoji="1" lang="en-US" altLang="zh-CN" sz="2800" b="0" dirty="0">
                    <a:solidFill>
                      <a:srgbClr val="C00000"/>
                    </a:solidFill>
                  </a:rPr>
                  <a:t>L(G)</a:t>
                </a:r>
                <a:r>
                  <a:rPr kumimoji="1" lang="zh-CN" altLang="en-US" sz="2800" b="0" dirty="0"/>
                  <a:t>＝｛</a:t>
                </a:r>
                <a:r>
                  <a:rPr kumimoji="1" lang="en-US" altLang="zh-CN" sz="2800" b="0" dirty="0"/>
                  <a:t>β︱S</a:t>
                </a:r>
                <a:r>
                  <a:rPr lang="en-US" altLang="zh-CN" sz="2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zh-CN" alt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800" b="0" dirty="0"/>
                  <a:t>β</a:t>
                </a:r>
                <a:r>
                  <a:rPr kumimoji="1" lang="zh-CN" altLang="en-US" sz="2800" b="0" dirty="0"/>
                  <a:t>，</a:t>
                </a:r>
                <a:r>
                  <a:rPr kumimoji="1" lang="en-US" altLang="zh-CN" sz="2800" b="0" dirty="0"/>
                  <a:t>β</a:t>
                </a:r>
                <a:r>
                  <a:rPr kumimoji="1" lang="en-US" altLang="zh-CN" sz="2800" b="0" dirty="0">
                    <a:sym typeface="Symbol" pitchFamily="18" charset="2"/>
                  </a:rPr>
                  <a:t></a:t>
                </a:r>
                <a:r>
                  <a:rPr kumimoji="1" lang="en-US" altLang="zh-CN" sz="2800" b="0" dirty="0"/>
                  <a:t>V</a:t>
                </a:r>
                <a:r>
                  <a:rPr kumimoji="1" lang="en-US" altLang="zh-CN" sz="2800" b="0" baseline="-30000" dirty="0"/>
                  <a:t>T</a:t>
                </a:r>
                <a:r>
                  <a:rPr kumimoji="1" lang="en-US" altLang="zh-CN" sz="2800" b="0" baseline="30000" dirty="0"/>
                  <a:t>*</a:t>
                </a:r>
                <a:r>
                  <a:rPr kumimoji="1" lang="zh-CN" altLang="en-US" sz="2800" b="0" dirty="0"/>
                  <a:t>｝ </a:t>
                </a:r>
              </a:p>
              <a:p>
                <a:r>
                  <a:rPr kumimoji="1" lang="en-US" altLang="zh-CN" sz="3200" b="0" dirty="0"/>
                  <a:t>G[S]: 1. </a:t>
                </a:r>
                <a:r>
                  <a:rPr kumimoji="1" lang="en-US" altLang="zh-CN" sz="3200" b="0" dirty="0" err="1"/>
                  <a:t>S→aSb</a:t>
                </a:r>
                <a:r>
                  <a:rPr kumimoji="1" lang="zh-CN" altLang="en-US" sz="3200" b="0" dirty="0"/>
                  <a:t>  </a:t>
                </a:r>
                <a:r>
                  <a:rPr kumimoji="1" lang="en-US" altLang="zh-CN" sz="3200" b="0" dirty="0"/>
                  <a:t>2. </a:t>
                </a:r>
                <a:r>
                  <a:rPr kumimoji="1" lang="en-US" altLang="zh-CN" sz="3200" b="0" dirty="0" err="1"/>
                  <a:t>S→ab</a:t>
                </a:r>
                <a:endParaRPr kumimoji="1" lang="en-US" altLang="zh-CN" sz="3200" b="0" dirty="0"/>
              </a:p>
              <a:p>
                <a:r>
                  <a:rPr kumimoji="1" lang="en-US" altLang="zh-CN" sz="3200" b="0" dirty="0"/>
                  <a:t>L(G)</a:t>
                </a:r>
                <a:r>
                  <a:rPr kumimoji="1" lang="zh-CN" altLang="en-US" sz="3200" b="0" dirty="0"/>
                  <a:t> ＝｛</a:t>
                </a:r>
                <a:r>
                  <a:rPr kumimoji="1" lang="en-US" altLang="zh-CN" sz="3200" b="0" dirty="0"/>
                  <a:t>a</a:t>
                </a:r>
                <a:r>
                  <a:rPr kumimoji="1" lang="en-US" altLang="zh-CN" sz="3200" b="0" baseline="30000" dirty="0"/>
                  <a:t>n</a:t>
                </a:r>
                <a:r>
                  <a:rPr kumimoji="1" lang="en-US" altLang="zh-CN" sz="3200" b="0" dirty="0"/>
                  <a:t>b</a:t>
                </a:r>
                <a:r>
                  <a:rPr kumimoji="1" lang="en-US" altLang="zh-CN" sz="3200" b="0" baseline="30000" dirty="0"/>
                  <a:t>n</a:t>
                </a:r>
                <a:r>
                  <a:rPr kumimoji="1" lang="en-US" altLang="zh-CN" sz="3200" b="0" dirty="0"/>
                  <a:t>︱n≥1</a:t>
                </a:r>
                <a:r>
                  <a:rPr kumimoji="1" lang="zh-CN" altLang="en-US" sz="3200" b="0" dirty="0"/>
                  <a:t>｝</a:t>
                </a:r>
                <a:endParaRPr kumimoji="1" lang="en-US" altLang="zh-CN" sz="3200" b="0" dirty="0"/>
              </a:p>
              <a:p>
                <a:pPr marL="0" indent="0">
                  <a:buNone/>
                </a:pPr>
                <a:endParaRPr lang="zh-CN" altLang="en-US" sz="3200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0F4C29-1449-410D-9F10-04445D80D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37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2038B-AA62-4EE8-8161-4A92F862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F4C29-1449-410D-9F10-04445D80D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258349"/>
          </a:xfrm>
        </p:spPr>
        <p:txBody>
          <a:bodyPr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zh-CN" altLang="en-US" sz="3200" b="0" dirty="0">
                <a:latin typeface="宋体" pitchFamily="2" charset="-122"/>
              </a:rPr>
              <a:t>文法的等价</a:t>
            </a:r>
            <a:endParaRPr kumimoji="1" lang="en-US" altLang="zh-CN" sz="3200" b="0" dirty="0">
              <a:latin typeface="宋体" pitchFamily="2" charset="-122"/>
            </a:endParaRPr>
          </a:p>
          <a:p>
            <a:pPr marL="457200" lvl="1" indent="0" algn="l">
              <a:lnSpc>
                <a:spcPct val="150000"/>
              </a:lnSpc>
              <a:buNone/>
            </a:pPr>
            <a:r>
              <a:rPr kumimoji="1" lang="zh-CN" altLang="en-US" sz="2800" dirty="0">
                <a:solidFill>
                  <a:schemeClr val="tx1"/>
                </a:solidFill>
              </a:rPr>
              <a:t>文法</a:t>
            </a:r>
            <a:r>
              <a:rPr kumimoji="1" lang="en-US" altLang="zh-CN" sz="2800" dirty="0">
                <a:solidFill>
                  <a:schemeClr val="tx1"/>
                </a:solidFill>
              </a:rPr>
              <a:t> 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1</a:t>
            </a:r>
            <a:r>
              <a:rPr kumimoji="1" lang="en-US" altLang="zh-CN" sz="2800" dirty="0">
                <a:solidFill>
                  <a:schemeClr val="tx1"/>
                </a:solidFill>
              </a:rPr>
              <a:t>, 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2</a:t>
            </a:r>
            <a:r>
              <a:rPr kumimoji="1" lang="zh-CN" altLang="en-US" sz="2800" dirty="0">
                <a:solidFill>
                  <a:schemeClr val="tx1"/>
                </a:solidFill>
              </a:rPr>
              <a:t>，如果 </a:t>
            </a:r>
            <a:r>
              <a:rPr kumimoji="1" lang="en-US" altLang="zh-CN" sz="2800" dirty="0">
                <a:solidFill>
                  <a:srgbClr val="FF0000"/>
                </a:solidFill>
              </a:rPr>
              <a:t>L(G</a:t>
            </a:r>
            <a:r>
              <a:rPr kumimoji="1" lang="en-US" altLang="zh-CN" sz="2800" baseline="-25000" dirty="0">
                <a:solidFill>
                  <a:srgbClr val="FF0000"/>
                </a:solidFill>
              </a:rPr>
              <a:t>1</a:t>
            </a:r>
            <a:r>
              <a:rPr kumimoji="1" lang="en-US" altLang="zh-CN" sz="2800" dirty="0">
                <a:solidFill>
                  <a:srgbClr val="FF0000"/>
                </a:solidFill>
              </a:rPr>
              <a:t>) = L(G</a:t>
            </a:r>
            <a:r>
              <a:rPr kumimoji="1" lang="en-US" altLang="zh-CN" sz="2800" baseline="-25000" dirty="0">
                <a:solidFill>
                  <a:srgbClr val="FF0000"/>
                </a:solidFill>
              </a:rPr>
              <a:t>2</a:t>
            </a:r>
            <a:r>
              <a:rPr kumimoji="1" lang="en-US" altLang="zh-CN" sz="2800" dirty="0">
                <a:solidFill>
                  <a:srgbClr val="FF0000"/>
                </a:solidFill>
              </a:rPr>
              <a:t>)</a:t>
            </a:r>
            <a:r>
              <a:rPr kumimoji="1" lang="zh-CN" altLang="en-US" sz="2800" dirty="0">
                <a:solidFill>
                  <a:schemeClr val="tx1"/>
                </a:solidFill>
              </a:rPr>
              <a:t>，则称文法</a:t>
            </a:r>
            <a:r>
              <a:rPr kumimoji="1" lang="en-US" altLang="zh-CN" sz="2800" dirty="0">
                <a:solidFill>
                  <a:schemeClr val="tx1"/>
                </a:solidFill>
              </a:rPr>
              <a:t> 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1</a:t>
            </a:r>
            <a:r>
              <a:rPr kumimoji="1" lang="zh-CN" altLang="en-US" sz="2800" baseline="-25000" dirty="0">
                <a:solidFill>
                  <a:schemeClr val="tx1"/>
                </a:solidFill>
              </a:rPr>
              <a:t> </a:t>
            </a:r>
            <a:r>
              <a:rPr kumimoji="1" lang="zh-CN" altLang="en-US" sz="2800" dirty="0">
                <a:solidFill>
                  <a:schemeClr val="tx1"/>
                </a:solidFill>
              </a:rPr>
              <a:t>和 </a:t>
            </a:r>
            <a:r>
              <a:rPr kumimoji="1" lang="en-US" altLang="zh-CN" sz="2800" dirty="0">
                <a:solidFill>
                  <a:schemeClr val="tx1"/>
                </a:solidFill>
              </a:rPr>
              <a:t>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2</a:t>
            </a:r>
            <a:r>
              <a:rPr kumimoji="1" lang="en-US" altLang="zh-CN" sz="2800" dirty="0">
                <a:solidFill>
                  <a:schemeClr val="tx1"/>
                </a:solidFill>
              </a:rPr>
              <a:t> </a:t>
            </a:r>
            <a:r>
              <a:rPr kumimoji="1" lang="zh-CN" altLang="en-US" sz="2800" dirty="0">
                <a:solidFill>
                  <a:schemeClr val="tx1"/>
                </a:solidFill>
              </a:rPr>
              <a:t>是</a:t>
            </a:r>
            <a:r>
              <a:rPr kumimoji="1" lang="zh-CN" altLang="en-US" sz="2800" dirty="0">
                <a:solidFill>
                  <a:srgbClr val="FF0000"/>
                </a:solidFill>
              </a:rPr>
              <a:t>等价</a:t>
            </a:r>
            <a:r>
              <a:rPr kumimoji="1" lang="zh-CN" altLang="en-US" sz="2800" dirty="0">
                <a:solidFill>
                  <a:schemeClr val="tx1"/>
                </a:solidFill>
              </a:rPr>
              <a:t>的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pPr indent="266700" algn="just" eaLnBrk="1" hangingPunct="1">
              <a:lnSpc>
                <a:spcPct val="120000"/>
              </a:lnSpc>
            </a:pPr>
            <a:r>
              <a:rPr kumimoji="1" lang="en-US" altLang="zh-CN" sz="2800" dirty="0">
                <a:latin typeface="Times New Roman" pitchFamily="18" charset="0"/>
              </a:rPr>
              <a:t> </a:t>
            </a:r>
            <a:r>
              <a:rPr kumimoji="1" lang="en-US" altLang="zh-CN" sz="2800" b="0" dirty="0"/>
              <a:t>G1</a:t>
            </a:r>
            <a:r>
              <a:rPr kumimoji="1" lang="zh-CN" altLang="en-US" sz="2800" b="0" dirty="0"/>
              <a:t>＝</a:t>
            </a:r>
            <a:r>
              <a:rPr kumimoji="1" lang="en-US" altLang="zh-CN" sz="2800" b="0" dirty="0"/>
              <a:t>(</a:t>
            </a:r>
            <a:r>
              <a:rPr kumimoji="1" lang="zh-CN" altLang="en-US" sz="2800" b="0" dirty="0"/>
              <a:t>｛</a:t>
            </a:r>
            <a:r>
              <a:rPr kumimoji="1" lang="en-US" altLang="zh-CN" sz="2800" b="0" dirty="0"/>
              <a:t>S</a:t>
            </a:r>
            <a:r>
              <a:rPr kumimoji="1" lang="zh-CN" altLang="en-US" sz="2800" b="0" dirty="0"/>
              <a:t>，</a:t>
            </a:r>
            <a:r>
              <a:rPr kumimoji="1" lang="en-US" altLang="zh-CN" sz="2800" b="0" dirty="0"/>
              <a:t>C</a:t>
            </a:r>
            <a:r>
              <a:rPr kumimoji="1" lang="zh-CN" altLang="en-US" sz="2800" b="0" dirty="0"/>
              <a:t>｝，｛</a:t>
            </a:r>
            <a:r>
              <a:rPr kumimoji="1" lang="en-US" altLang="zh-CN" sz="2800" b="0" dirty="0"/>
              <a:t>a</a:t>
            </a:r>
            <a:r>
              <a:rPr kumimoji="1" lang="zh-CN" altLang="en-US" sz="2800" b="0" dirty="0"/>
              <a:t>，</a:t>
            </a:r>
            <a:r>
              <a:rPr kumimoji="1" lang="en-US" altLang="zh-CN" sz="2800" b="0" dirty="0"/>
              <a:t>d</a:t>
            </a:r>
            <a:r>
              <a:rPr kumimoji="1" lang="zh-CN" altLang="en-US" sz="2800" b="0" dirty="0"/>
              <a:t>｝，</a:t>
            </a:r>
            <a:r>
              <a:rPr kumimoji="1" lang="en-US" altLang="zh-CN" sz="2800" b="0" dirty="0"/>
              <a:t>P</a:t>
            </a:r>
            <a:r>
              <a:rPr kumimoji="1" lang="zh-CN" altLang="en-US" sz="2800" b="0" dirty="0"/>
              <a:t>，</a:t>
            </a:r>
            <a:r>
              <a:rPr kumimoji="1" lang="en-US" altLang="zh-CN" sz="2800" b="0" dirty="0"/>
              <a:t>S</a:t>
            </a:r>
            <a:r>
              <a:rPr kumimoji="1" lang="zh-CN" altLang="en-US" sz="2800" b="0" dirty="0"/>
              <a:t>），</a:t>
            </a:r>
          </a:p>
          <a:p>
            <a:pPr indent="0" algn="just" eaLnBrk="1" hangingPunct="1">
              <a:lnSpc>
                <a:spcPct val="120000"/>
              </a:lnSpc>
              <a:buNone/>
            </a:pPr>
            <a:r>
              <a:rPr kumimoji="1" lang="en-US" altLang="zh-CN" sz="2800" b="0" dirty="0"/>
              <a:t>    P</a:t>
            </a:r>
            <a:r>
              <a:rPr kumimoji="1" lang="zh-CN" altLang="en-US" sz="2800" b="0" dirty="0"/>
              <a:t>＝｛</a:t>
            </a:r>
            <a:r>
              <a:rPr kumimoji="1" lang="en-US" altLang="zh-CN" sz="2800" b="0" dirty="0" err="1"/>
              <a:t>S→aC</a:t>
            </a:r>
            <a:r>
              <a:rPr kumimoji="1" lang="zh-CN" altLang="en-US" sz="2800" b="0" dirty="0"/>
              <a:t>，</a:t>
            </a:r>
            <a:r>
              <a:rPr kumimoji="1" lang="en-US" altLang="zh-CN" sz="2800" b="0" dirty="0" err="1"/>
              <a:t>C→aC</a:t>
            </a:r>
            <a:r>
              <a:rPr kumimoji="1" lang="en-US" altLang="zh-CN" sz="2800" b="0" dirty="0"/>
              <a:t> </a:t>
            </a:r>
            <a:r>
              <a:rPr kumimoji="1" lang="zh-CN" altLang="en-US" sz="2800" b="0" dirty="0"/>
              <a:t>，</a:t>
            </a:r>
            <a:r>
              <a:rPr kumimoji="1" lang="en-US" altLang="zh-CN" sz="2800" b="0" dirty="0" err="1"/>
              <a:t>C→dC</a:t>
            </a:r>
            <a:r>
              <a:rPr kumimoji="1" lang="en-US" altLang="zh-CN" sz="2800" b="0" dirty="0"/>
              <a:t>, </a:t>
            </a:r>
            <a:r>
              <a:rPr kumimoji="1" lang="en-US" altLang="zh-CN" sz="2800" b="0" dirty="0" err="1"/>
              <a:t>C→ε</a:t>
            </a:r>
            <a:r>
              <a:rPr kumimoji="1" lang="zh-CN" altLang="en-US" sz="2800" b="0" dirty="0"/>
              <a:t>｝</a:t>
            </a:r>
            <a:endParaRPr kumimoji="1" lang="en-US" altLang="zh-CN" sz="2800" b="0" dirty="0"/>
          </a:p>
          <a:p>
            <a:pPr indent="266700" algn="just" eaLnBrk="1" hangingPunct="1"/>
            <a:r>
              <a:rPr kumimoji="1" lang="en-US" altLang="zh-CN" sz="2800" b="0" dirty="0"/>
              <a:t> G2</a:t>
            </a:r>
            <a:r>
              <a:rPr kumimoji="1" lang="zh-CN" altLang="en-US" sz="2800" b="0" dirty="0"/>
              <a:t>＝</a:t>
            </a:r>
            <a:r>
              <a:rPr kumimoji="1" lang="en-US" altLang="zh-CN" sz="2800" b="0" dirty="0"/>
              <a:t>(</a:t>
            </a:r>
            <a:r>
              <a:rPr kumimoji="1" lang="zh-CN" altLang="en-US" sz="2800" b="0" dirty="0"/>
              <a:t>｛</a:t>
            </a:r>
            <a:r>
              <a:rPr kumimoji="1" lang="en-US" altLang="zh-CN" sz="2800" b="0" dirty="0"/>
              <a:t>S</a:t>
            </a:r>
            <a:r>
              <a:rPr kumimoji="1" lang="zh-CN" altLang="en-US" sz="2800" b="0" dirty="0"/>
              <a:t>｝，｛</a:t>
            </a:r>
            <a:r>
              <a:rPr kumimoji="1" lang="en-US" altLang="zh-CN" sz="2800" b="0" dirty="0"/>
              <a:t>a</a:t>
            </a:r>
            <a:r>
              <a:rPr kumimoji="1" lang="zh-CN" altLang="en-US" sz="2800" b="0" dirty="0"/>
              <a:t>，</a:t>
            </a:r>
            <a:r>
              <a:rPr kumimoji="1" lang="en-US" altLang="zh-CN" sz="2800" b="0" dirty="0"/>
              <a:t>d</a:t>
            </a:r>
            <a:r>
              <a:rPr kumimoji="1" lang="zh-CN" altLang="en-US" sz="2800" b="0" dirty="0"/>
              <a:t>｝，</a:t>
            </a:r>
            <a:r>
              <a:rPr kumimoji="1" lang="en-US" altLang="zh-CN" sz="2800" b="0" dirty="0"/>
              <a:t>P</a:t>
            </a:r>
            <a:r>
              <a:rPr kumimoji="1" lang="zh-CN" altLang="en-US" sz="2800" b="0" dirty="0"/>
              <a:t>，</a:t>
            </a:r>
            <a:r>
              <a:rPr kumimoji="1" lang="en-US" altLang="zh-CN" sz="2800" b="0" dirty="0"/>
              <a:t>S</a:t>
            </a:r>
            <a:r>
              <a:rPr kumimoji="1" lang="zh-CN" altLang="en-US" sz="2800" b="0" dirty="0"/>
              <a:t>），</a:t>
            </a:r>
          </a:p>
          <a:p>
            <a:pPr indent="0" algn="just">
              <a:buNone/>
            </a:pPr>
            <a:r>
              <a:rPr kumimoji="1" lang="zh-CN" altLang="en-US" sz="2800" b="0" dirty="0"/>
              <a:t>    </a:t>
            </a:r>
            <a:r>
              <a:rPr kumimoji="1" lang="en-US" altLang="zh-CN" sz="2800" b="0" dirty="0"/>
              <a:t>P</a:t>
            </a:r>
            <a:r>
              <a:rPr kumimoji="1" lang="zh-CN" altLang="en-US" sz="2800" b="0" dirty="0"/>
              <a:t>＝｛</a:t>
            </a:r>
            <a:r>
              <a:rPr kumimoji="1" lang="en-US" altLang="zh-CN" sz="2800" b="0" dirty="0" err="1"/>
              <a:t>S→Sa</a:t>
            </a:r>
            <a:r>
              <a:rPr kumimoji="1" lang="zh-CN" altLang="en-US" sz="2800" b="0" dirty="0"/>
              <a:t>，</a:t>
            </a:r>
            <a:r>
              <a:rPr kumimoji="1" lang="en-US" altLang="zh-CN" sz="2800" b="0" dirty="0" err="1"/>
              <a:t>S→Sd</a:t>
            </a:r>
            <a:r>
              <a:rPr kumimoji="1" lang="en-US" altLang="zh-CN" sz="2800" b="0" dirty="0"/>
              <a:t> </a:t>
            </a:r>
            <a:r>
              <a:rPr kumimoji="1" lang="zh-CN" altLang="en-US" sz="2800" b="0" dirty="0"/>
              <a:t>，</a:t>
            </a:r>
            <a:r>
              <a:rPr kumimoji="1" lang="en-US" altLang="zh-CN" sz="2800" b="0" dirty="0" err="1"/>
              <a:t>S→a</a:t>
            </a:r>
            <a:r>
              <a:rPr kumimoji="1" lang="en-US" altLang="zh-CN" sz="2800" b="0" dirty="0"/>
              <a:t>}</a:t>
            </a:r>
          </a:p>
          <a:p>
            <a:pPr marL="800100" indent="-457200"/>
            <a:r>
              <a:rPr kumimoji="1" lang="zh-CN" altLang="en-US" sz="2800" b="0" dirty="0"/>
              <a:t>显有 </a:t>
            </a:r>
            <a:r>
              <a:rPr kumimoji="1" lang="en-US" altLang="zh-CN" sz="2800" b="0" dirty="0"/>
              <a:t>L(G1) = L(G2) = { a(</a:t>
            </a:r>
            <a:r>
              <a:rPr kumimoji="1" lang="en-US" altLang="zh-CN" sz="2800" b="0" dirty="0" err="1"/>
              <a:t>a|d</a:t>
            </a:r>
            <a:r>
              <a:rPr kumimoji="1" lang="en-US" altLang="zh-CN" sz="2800" b="0" dirty="0"/>
              <a:t>)</a:t>
            </a:r>
            <a:r>
              <a:rPr kumimoji="1" lang="en-US" altLang="zh-CN" sz="2800" b="0" baseline="30000" dirty="0"/>
              <a:t>*</a:t>
            </a:r>
            <a:r>
              <a:rPr kumimoji="1" lang="en-US" altLang="zh-CN" sz="2800" b="0" dirty="0"/>
              <a:t> }</a:t>
            </a:r>
          </a:p>
          <a:p>
            <a:pPr indent="0" algn="just">
              <a:buNone/>
            </a:pPr>
            <a:endParaRPr kumimoji="1" lang="en-US" altLang="zh-CN" sz="2800" b="1" dirty="0">
              <a:latin typeface="Times New Roman" pitchFamily="18" charset="0"/>
            </a:endParaRPr>
          </a:p>
          <a:p>
            <a:pPr indent="0" algn="just">
              <a:buNone/>
            </a:pPr>
            <a:endParaRPr kumimoji="1" lang="en-US" altLang="zh-CN" sz="2800" b="1" dirty="0">
              <a:latin typeface="Times New Roman" pitchFamily="18" charset="0"/>
            </a:endParaRPr>
          </a:p>
          <a:p>
            <a:pPr indent="0" algn="just" eaLnBrk="1" hangingPunct="1">
              <a:lnSpc>
                <a:spcPct val="120000"/>
              </a:lnSpc>
              <a:buNone/>
            </a:pPr>
            <a:endParaRPr kumimoji="1"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9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40031-1723-4A17-A97F-8615EEDC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8F1C4-64CA-47DD-AA5B-8CAED8AA0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565762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文法设计：</a:t>
            </a:r>
            <a:r>
              <a:rPr kumimoji="1" lang="zh-CN" altLang="en-US" sz="2800" dirty="0">
                <a:latin typeface="Linux Biolinum O" panose="02000503000000000000" pitchFamily="2" charset="0"/>
              </a:rPr>
              <a:t>试设计文法</a:t>
            </a:r>
            <a:r>
              <a:rPr kumimoji="1" lang="en-US" altLang="zh-CN" sz="2800" dirty="0">
                <a:latin typeface="Linux Biolinum O" panose="02000503000000000000" pitchFamily="2" charset="0"/>
              </a:rPr>
              <a:t>G</a:t>
            </a:r>
            <a:r>
              <a:rPr kumimoji="1" lang="zh-CN" altLang="en-US" sz="2800" dirty="0">
                <a:latin typeface="Linux Biolinum O" panose="02000503000000000000" pitchFamily="2" charset="0"/>
              </a:rPr>
              <a:t>，使得</a:t>
            </a:r>
            <a:r>
              <a:rPr kumimoji="1" lang="en-US" altLang="zh-CN" sz="2800" dirty="0">
                <a:latin typeface="Linux Biolinum O" panose="02000503000000000000" pitchFamily="2" charset="0"/>
              </a:rPr>
              <a:t>L(G)</a:t>
            </a:r>
            <a:r>
              <a:rPr kumimoji="1" lang="zh-CN" altLang="en-US" sz="2800" dirty="0">
                <a:latin typeface="Linux Biolinum O" panose="02000503000000000000" pitchFamily="2" charset="0"/>
              </a:rPr>
              <a:t>为能被</a:t>
            </a:r>
            <a:r>
              <a:rPr kumimoji="1" lang="en-US" altLang="zh-CN" sz="2800" dirty="0">
                <a:latin typeface="Linux Biolinum O" panose="02000503000000000000" pitchFamily="2" charset="0"/>
              </a:rPr>
              <a:t>5</a:t>
            </a:r>
            <a:r>
              <a:rPr kumimoji="1" lang="zh-CN" altLang="en-US" sz="2800" dirty="0">
                <a:latin typeface="Linux Biolinum O" panose="02000503000000000000" pitchFamily="2" charset="0"/>
              </a:rPr>
              <a:t>整除的有符号整数集</a:t>
            </a:r>
            <a:endParaRPr lang="en-US" altLang="zh-CN" dirty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 O" panose="02000503000000000000" pitchFamily="2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G[S]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S → F Z T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F →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＋∣－∣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ε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Z → 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ZD∣ε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D → 0∣1∣2∣3∣4 ∣5∣6∣7∣8∣9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T → 0 | 5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G[S]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S → FT∣T ∣FZT ∣ZT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F →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＋∣－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Z → ZD∣D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D → 0∣1∣2∣3∣4 ∣5∣6∣7∣8∣9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　　　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 O" panose="02000503000000000000" pitchFamily="2" charset="0"/>
                <a:ea typeface="等线" panose="02010600030101010101" pitchFamily="2" charset="-122"/>
                <a:cs typeface="+mn-cs"/>
              </a:rPr>
              <a:t>T → 0 | 5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373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93FEAA6-86E8-D44E-4FF6-541089DB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思考：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一个被</a:t>
            </a:r>
            <a:r>
              <a:rPr lang="en-US" altLang="zh-CN" dirty="0"/>
              <a:t>3</a:t>
            </a:r>
            <a:r>
              <a:rPr lang="zh-CN" altLang="en-US" dirty="0"/>
              <a:t>整除的正整数的文法？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7283A64-6111-83D1-83BE-D3CEC84C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文法与语言的形式化定义</a:t>
            </a:r>
          </a:p>
        </p:txBody>
      </p:sp>
    </p:spTree>
    <p:extLst>
      <p:ext uri="{BB962C8B-B14F-4D97-AF65-F5344CB8AC3E}">
        <p14:creationId xmlns:p14="http://schemas.microsoft.com/office/powerpoint/2010/main" val="1791320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</a:p>
          <a:p>
            <a:pPr>
              <a:lnSpc>
                <a:spcPct val="16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</a:p>
          <a:p>
            <a:pPr>
              <a:lnSpc>
                <a:spcPct val="17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2.3 </a:t>
            </a:r>
            <a:r>
              <a:rPr lang="zh-CN" altLang="en-US" b="1" dirty="0"/>
              <a:t>文法和语言的形式化定义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2.4 </a:t>
            </a:r>
            <a:r>
              <a:rPr lang="zh-CN" altLang="en-US" b="1" u="sng" dirty="0">
                <a:solidFill>
                  <a:srgbClr val="C00000"/>
                </a:solidFill>
              </a:rPr>
              <a:t>文法的类型</a:t>
            </a:r>
            <a:r>
              <a:rPr lang="en-US" altLang="zh-CN" b="1" u="sng" dirty="0">
                <a:solidFill>
                  <a:srgbClr val="C00000"/>
                </a:solidFill>
              </a:rPr>
              <a:t>-0</a:t>
            </a:r>
            <a:r>
              <a:rPr lang="zh-CN" altLang="en-US" b="1" u="sng" dirty="0">
                <a:solidFill>
                  <a:srgbClr val="C00000"/>
                </a:solidFill>
              </a:rPr>
              <a:t>型文法、</a:t>
            </a:r>
            <a:r>
              <a:rPr lang="en-US" altLang="zh-CN" b="1" u="sng" dirty="0">
                <a:solidFill>
                  <a:srgbClr val="C00000"/>
                </a:solidFill>
              </a:rPr>
              <a:t>1</a:t>
            </a:r>
            <a:r>
              <a:rPr lang="zh-CN" altLang="en-US" b="1" u="sng" dirty="0">
                <a:solidFill>
                  <a:srgbClr val="C00000"/>
                </a:solidFill>
              </a:rPr>
              <a:t>型文法、</a:t>
            </a:r>
            <a:r>
              <a:rPr lang="en-US" altLang="zh-CN" b="1" u="sng" dirty="0">
                <a:solidFill>
                  <a:srgbClr val="C00000"/>
                </a:solidFill>
              </a:rPr>
              <a:t>2</a:t>
            </a:r>
            <a:r>
              <a:rPr lang="zh-CN" altLang="en-US" b="1" u="sng" dirty="0">
                <a:solidFill>
                  <a:srgbClr val="C00000"/>
                </a:solidFill>
              </a:rPr>
              <a:t>型文法和</a:t>
            </a:r>
            <a:r>
              <a:rPr lang="en-US" altLang="zh-CN" b="1" u="sng" dirty="0">
                <a:solidFill>
                  <a:srgbClr val="C00000"/>
                </a:solidFill>
              </a:rPr>
              <a:t>3</a:t>
            </a:r>
            <a:r>
              <a:rPr lang="zh-CN" altLang="en-US" b="1" u="sng" dirty="0">
                <a:solidFill>
                  <a:srgbClr val="C00000"/>
                </a:solidFill>
              </a:rPr>
              <a:t>型文法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421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9E633-AA56-482E-A5CE-274E461A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9398B-003B-4411-83A6-5009A8D9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13" y="1195758"/>
            <a:ext cx="11266374" cy="2486236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3200" b="0" dirty="0" err="1"/>
              <a:t>乔姆斯基</a:t>
            </a:r>
            <a:r>
              <a:rPr lang="zh-CN" altLang="en-US" sz="3200" b="0" dirty="0"/>
              <a:t>于</a:t>
            </a:r>
            <a:r>
              <a:rPr lang="en-US" altLang="zh-CN" sz="3200" b="0" dirty="0"/>
              <a:t>1956</a:t>
            </a:r>
            <a:r>
              <a:rPr lang="zh-CN" altLang="en-US" sz="3200" b="0" dirty="0"/>
              <a:t>年建立形式语言体系，他把文法分成四种类型：</a:t>
            </a:r>
            <a:r>
              <a:rPr lang="en-US" altLang="zh-CN" sz="3200" b="0" dirty="0"/>
              <a:t>0</a:t>
            </a:r>
            <a:r>
              <a:rPr lang="zh-CN" altLang="en-US" sz="3200" b="0" dirty="0"/>
              <a:t>，</a:t>
            </a:r>
            <a:r>
              <a:rPr lang="en-US" altLang="zh-CN" sz="3200" b="0" dirty="0"/>
              <a:t>1</a:t>
            </a:r>
            <a:r>
              <a:rPr lang="zh-CN" altLang="en-US" sz="3200" b="0" dirty="0"/>
              <a:t>，</a:t>
            </a:r>
            <a:r>
              <a:rPr lang="en-US" altLang="zh-CN" sz="3200" b="0" dirty="0"/>
              <a:t>2</a:t>
            </a:r>
            <a:r>
              <a:rPr lang="zh-CN" altLang="en-US" sz="3200" b="0" dirty="0"/>
              <a:t>，</a:t>
            </a:r>
            <a:r>
              <a:rPr lang="en-US" altLang="zh-CN" sz="3200" b="0" dirty="0"/>
              <a:t>3</a:t>
            </a:r>
            <a:r>
              <a:rPr lang="zh-CN" altLang="en-US" sz="3200" b="0" dirty="0"/>
              <a:t>型</a:t>
            </a:r>
          </a:p>
          <a:p>
            <a:pPr eaLnBrk="1" hangingPunct="1"/>
            <a:r>
              <a:rPr lang="zh-CN" altLang="en-US" sz="3200" b="0" dirty="0"/>
              <a:t>都由四部分组成，但对产生式的限制有所不同</a:t>
            </a:r>
          </a:p>
          <a:p>
            <a:endParaRPr lang="zh-CN" altLang="en-US" sz="3200" b="0" dirty="0"/>
          </a:p>
        </p:txBody>
      </p:sp>
      <p:pic>
        <p:nvPicPr>
          <p:cNvPr id="5" name="Picture 6" descr="chomsky">
            <a:extLst>
              <a:ext uri="{FF2B5EF4-FFF2-40B4-BE49-F238E27FC236}">
                <a16:creationId xmlns:a16="http://schemas.microsoft.com/office/drawing/2014/main" id="{8C0C57A6-4056-41C0-A356-C5035971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749" y="2316419"/>
            <a:ext cx="2814313" cy="3964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2F107C4-FB9D-42D7-B89A-89486FF0955E}"/>
              </a:ext>
            </a:extLst>
          </p:cNvPr>
          <p:cNvSpPr/>
          <p:nvPr/>
        </p:nvSpPr>
        <p:spPr>
          <a:xfrm>
            <a:off x="7258565" y="5588702"/>
            <a:ext cx="1316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Chomsky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600291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08980-BCCB-41DC-A6BD-1D66095F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FD945-41FC-4A9C-B1AF-F66E33C6D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0</a:t>
            </a:r>
            <a:r>
              <a:rPr lang="zh-CN" altLang="en-US" sz="3200" dirty="0"/>
              <a:t>型文法（</a:t>
            </a:r>
            <a:r>
              <a:rPr lang="zh-CN" altLang="en-US" sz="3200" noProof="1"/>
              <a:t>短语文法，图灵机）</a:t>
            </a:r>
            <a:endParaRPr lang="en-US" altLang="zh-CN" sz="3200" dirty="0"/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</a:rPr>
              <a:t>如果一个文法的所有规则，左侧至少含有一个非终结符，则称此文法为 </a:t>
            </a:r>
            <a:r>
              <a:rPr kumimoji="1" lang="en-US" altLang="zh-CN" sz="2800" dirty="0">
                <a:solidFill>
                  <a:schemeClr val="tx1"/>
                </a:solidFill>
              </a:rPr>
              <a:t>0</a:t>
            </a:r>
            <a:r>
              <a:rPr kumimoji="1" lang="zh-CN" altLang="en-US" sz="2800" dirty="0">
                <a:solidFill>
                  <a:schemeClr val="tx1"/>
                </a:solidFill>
              </a:rPr>
              <a:t> 型文法，也称为</a:t>
            </a:r>
            <a:r>
              <a:rPr kumimoji="1" lang="zh-CN" altLang="en-US" sz="2800" dirty="0">
                <a:solidFill>
                  <a:srgbClr val="FF0000"/>
                </a:solidFill>
              </a:rPr>
              <a:t>短语文法</a:t>
            </a:r>
            <a:r>
              <a:rPr kumimoji="1" lang="zh-CN" altLang="en-US" sz="2800" dirty="0">
                <a:solidFill>
                  <a:schemeClr val="tx1"/>
                </a:solidFill>
              </a:rPr>
              <a:t>。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产生式形如：</a:t>
            </a:r>
            <a:r>
              <a:rPr lang="zh-CN" altLang="en-US" sz="2800" dirty="0">
                <a:solidFill>
                  <a:schemeClr val="tx1"/>
                </a:solidFill>
                <a:sym typeface="Symbol" pitchFamily="2" charset="2"/>
              </a:rPr>
              <a:t>   </a:t>
            </a:r>
            <a:r>
              <a:rPr lang="zh-CN" altLang="en-US" sz="2800" dirty="0">
                <a:solidFill>
                  <a:srgbClr val="FF0000"/>
                </a:solidFill>
                <a:sym typeface="Symbol" pitchFamily="2" charset="2"/>
              </a:rPr>
              <a:t>  </a:t>
            </a:r>
            <a:r>
              <a:rPr lang="zh-CN" altLang="en-US" sz="2800" dirty="0">
                <a:solidFill>
                  <a:schemeClr val="tx1"/>
                </a:solidFill>
                <a:sym typeface="Symbol" pitchFamily="2" charset="2"/>
              </a:rPr>
              <a:t>，</a:t>
            </a:r>
            <a:r>
              <a:rPr lang="zh-CN" altLang="en-US" sz="2800" dirty="0">
                <a:solidFill>
                  <a:schemeClr val="tx1"/>
                </a:solidFill>
              </a:rPr>
              <a:t>其中：</a:t>
            </a:r>
            <a:r>
              <a:rPr lang="zh-CN" altLang="en-US" sz="2800" dirty="0">
                <a:solidFill>
                  <a:schemeClr val="tx1"/>
                </a:solidFill>
                <a:sym typeface="Symbol" pitchFamily="2" charset="2"/>
              </a:rPr>
              <a:t> </a:t>
            </a:r>
            <a:r>
              <a:rPr lang="en-US" altLang="zh-CN" sz="2800" dirty="0">
                <a:solidFill>
                  <a:schemeClr val="tx1"/>
                </a:solidFill>
                <a:sym typeface="Symbol" pitchFamily="2" charset="2"/>
              </a:rPr>
              <a:t>(</a:t>
            </a:r>
            <a:r>
              <a:rPr lang="en-US" altLang="zh-CN" sz="2800" dirty="0">
                <a:solidFill>
                  <a:schemeClr val="tx1"/>
                </a:solidFill>
              </a:rPr>
              <a:t>V</a:t>
            </a:r>
            <a:r>
              <a:rPr lang="en-US" altLang="zh-CN" sz="2800" baseline="-25000" dirty="0">
                <a:solidFill>
                  <a:schemeClr val="tx1"/>
                </a:solidFill>
              </a:rPr>
              <a:t>T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sym typeface="Symbol" pitchFamily="2" charset="2"/>
              </a:rPr>
              <a:t></a:t>
            </a:r>
            <a:r>
              <a:rPr lang="en-US" altLang="zh-CN" sz="2800" dirty="0">
                <a:solidFill>
                  <a:schemeClr val="tx1"/>
                </a:solidFill>
              </a:rPr>
              <a:t> V</a:t>
            </a:r>
            <a:r>
              <a:rPr lang="en-US" altLang="zh-CN" sz="2800" baseline="-25000" dirty="0">
                <a:solidFill>
                  <a:schemeClr val="tx1"/>
                </a:solidFill>
              </a:rPr>
              <a:t>N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  <a:r>
              <a:rPr lang="en-US" altLang="zh-CN" sz="2800" baseline="50000" dirty="0">
                <a:solidFill>
                  <a:schemeClr val="tx1"/>
                </a:solidFill>
              </a:rPr>
              <a:t>+</a:t>
            </a:r>
            <a:r>
              <a:rPr lang="zh-CN" altLang="en-US" sz="2800" dirty="0">
                <a:solidFill>
                  <a:schemeClr val="tx1"/>
                </a:solidFill>
              </a:rPr>
              <a:t>且至少含有一个非终结符；</a:t>
            </a:r>
            <a:r>
              <a:rPr lang="zh-CN" altLang="en-US" sz="2800" dirty="0">
                <a:solidFill>
                  <a:schemeClr val="tx1"/>
                </a:solidFill>
                <a:sym typeface="Symbol" pitchFamily="2" charset="2"/>
              </a:rPr>
              <a:t> </a:t>
            </a:r>
            <a:r>
              <a:rPr lang="en-US" altLang="zh-CN" sz="2800" dirty="0">
                <a:solidFill>
                  <a:schemeClr val="tx1"/>
                </a:solidFill>
                <a:sym typeface="Symbol" pitchFamily="2" charset="2"/>
              </a:rPr>
              <a:t>(</a:t>
            </a:r>
            <a:r>
              <a:rPr lang="en-US" altLang="zh-CN" sz="2800" dirty="0">
                <a:solidFill>
                  <a:schemeClr val="tx1"/>
                </a:solidFill>
              </a:rPr>
              <a:t>V</a:t>
            </a:r>
            <a:r>
              <a:rPr lang="en-US" altLang="zh-CN" sz="2800" baseline="-25000" dirty="0">
                <a:solidFill>
                  <a:schemeClr val="tx1"/>
                </a:solidFill>
              </a:rPr>
              <a:t>T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sym typeface="Symbol" pitchFamily="2" charset="2"/>
              </a:rPr>
              <a:t></a:t>
            </a:r>
            <a:r>
              <a:rPr lang="en-US" altLang="zh-CN" sz="2800" dirty="0">
                <a:solidFill>
                  <a:schemeClr val="tx1"/>
                </a:solidFill>
              </a:rPr>
              <a:t> V</a:t>
            </a:r>
            <a:r>
              <a:rPr lang="en-US" altLang="zh-CN" sz="2800" baseline="-25000" dirty="0">
                <a:solidFill>
                  <a:schemeClr val="tx1"/>
                </a:solidFill>
              </a:rPr>
              <a:t>N</a:t>
            </a:r>
            <a:r>
              <a:rPr lang="en-US" altLang="zh-CN" sz="2800" dirty="0">
                <a:solidFill>
                  <a:schemeClr val="tx1"/>
                </a:solidFill>
              </a:rPr>
              <a:t>) </a:t>
            </a:r>
            <a:r>
              <a:rPr lang="en-US" altLang="zh-CN" sz="2800" baseline="30000" dirty="0">
                <a:solidFill>
                  <a:schemeClr val="tx1"/>
                </a:solidFill>
              </a:rPr>
              <a:t>*</a:t>
            </a:r>
          </a:p>
          <a:p>
            <a:pPr marL="457200" lvl="1" indent="0">
              <a:buNone/>
            </a:pPr>
            <a:r>
              <a:rPr kumimoji="1" lang="zh-CN" altLang="en-US" sz="2800" dirty="0">
                <a:solidFill>
                  <a:schemeClr val="tx1"/>
                </a:solidFill>
              </a:rPr>
              <a:t>注：也可以限定：</a:t>
            </a:r>
            <a:r>
              <a:rPr lang="fr-FR" altLang="zh-CN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</a:t>
            </a:r>
            <a:r>
              <a:rPr lang="en-US" altLang="zh-CN" sz="2800" dirty="0">
                <a:solidFill>
                  <a:schemeClr val="tx1"/>
                </a:solidFill>
              </a:rPr>
              <a:t> V</a:t>
            </a:r>
            <a:r>
              <a:rPr lang="en-US" altLang="zh-CN" sz="2800" baseline="-25000" dirty="0">
                <a:solidFill>
                  <a:schemeClr val="tx1"/>
                </a:solidFill>
              </a:rPr>
              <a:t>N</a:t>
            </a:r>
            <a:r>
              <a:rPr lang="en-US" altLang="zh-CN" sz="2800" baseline="50000" dirty="0">
                <a:solidFill>
                  <a:schemeClr val="tx1"/>
                </a:solidFill>
              </a:rPr>
              <a:t>+ </a:t>
            </a:r>
          </a:p>
          <a:p>
            <a:pPr marL="457200" lvl="1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   </a:t>
            </a:r>
            <a:r>
              <a:rPr lang="en-US" altLang="zh-CN" sz="2800" dirty="0" err="1">
                <a:solidFill>
                  <a:schemeClr val="tx1"/>
                </a:solidFill>
              </a:rPr>
              <a:t>aBc</a:t>
            </a:r>
            <a:r>
              <a:rPr lang="zh-CN" altLang="en-US" sz="2400" dirty="0">
                <a:solidFill>
                  <a:srgbClr val="FF0000"/>
                </a:solidFill>
                <a:sym typeface="Symbol" pitchFamily="2" charset="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sym typeface="Symbol" pitchFamily="2" charset="2"/>
              </a:rPr>
              <a:t> </a:t>
            </a:r>
            <a:r>
              <a:rPr lang="en-US" altLang="zh-CN" sz="2400" dirty="0">
                <a:solidFill>
                  <a:schemeClr val="tx1"/>
                </a:solidFill>
                <a:sym typeface="Symbol" pitchFamily="2" charset="2"/>
              </a:rPr>
              <a:t>… 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：用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V</a:t>
            </a:r>
            <a:r>
              <a:rPr lang="en-US" altLang="zh-CN" baseline="-25000" dirty="0" err="1">
                <a:solidFill>
                  <a:schemeClr val="tx1"/>
                </a:solidFill>
                <a:sym typeface="Symbol" pitchFamily="2" charset="2"/>
              </a:rPr>
              <a:t>a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,V</a:t>
            </a:r>
            <a:r>
              <a:rPr lang="en-US" altLang="zh-CN" baseline="-25000" dirty="0" err="1">
                <a:solidFill>
                  <a:schemeClr val="tx1"/>
                </a:solidFill>
                <a:sym typeface="Symbol" pitchFamily="2" charset="2"/>
              </a:rPr>
              <a:t>c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取代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a,c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，并添加产生式：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V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a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sym typeface="Symbol" pitchFamily="2" charset="2"/>
              </a:rPr>
              <a:t> </a:t>
            </a:r>
            <a:r>
              <a:rPr lang="en-US" altLang="zh-CN" sz="2400" dirty="0">
                <a:solidFill>
                  <a:schemeClr val="tx1"/>
                </a:solidFill>
                <a:sym typeface="Symbol" pitchFamily="2" charset="2"/>
              </a:rPr>
              <a:t>a, </a:t>
            </a:r>
            <a:r>
              <a:rPr lang="en-US" altLang="zh-CN" sz="2400" dirty="0" err="1">
                <a:solidFill>
                  <a:schemeClr val="tx1"/>
                </a:solidFill>
                <a:sym typeface="Symbol" pitchFamily="2" charset="2"/>
              </a:rPr>
              <a:t>V</a:t>
            </a:r>
            <a:r>
              <a:rPr lang="en-US" altLang="zh-CN" sz="2400" baseline="-25000" dirty="0" err="1">
                <a:solidFill>
                  <a:schemeClr val="tx1"/>
                </a:solidFill>
                <a:sym typeface="Symbol" pitchFamily="2" charset="2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sym typeface="Symbol" pitchFamily="2" charset="2"/>
              </a:rPr>
              <a:t>  </a:t>
            </a:r>
            <a:r>
              <a:rPr lang="en-US" altLang="zh-CN" sz="2400" dirty="0">
                <a:solidFill>
                  <a:schemeClr val="tx1"/>
                </a:solidFill>
                <a:sym typeface="Symbol" pitchFamily="2" charset="2"/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27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587D9-078E-471C-9508-2A7455FA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B99B0A-8C61-44D4-8C68-2A2F80271E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3200" dirty="0"/>
              <a:t>1</a:t>
            </a:r>
            <a:r>
              <a:rPr kumimoji="1" lang="zh-CN" altLang="en-US" sz="3200" dirty="0"/>
              <a:t> 型文法（</a:t>
            </a:r>
            <a:r>
              <a:rPr lang="zh-CN" altLang="en-US" sz="3200" noProof="1"/>
              <a:t>上下文有关文法，线性界限自动机）</a:t>
            </a:r>
            <a:endParaRPr kumimoji="1" lang="en-US" altLang="zh-CN" sz="3200" dirty="0"/>
          </a:p>
          <a:p>
            <a:pPr lvl="1"/>
            <a:r>
              <a:rPr lang="en-US" altLang="zh-CN" sz="2800" dirty="0">
                <a:solidFill>
                  <a:srgbClr val="0E7C7E"/>
                </a:solidFill>
                <a:latin typeface="+mn-ea"/>
                <a:ea typeface="+mn-ea"/>
              </a:rPr>
              <a:t>Monotonic grammar/length-increasing grammar</a:t>
            </a:r>
            <a:r>
              <a:rPr lang="zh-CN" altLang="en-US" sz="2800" dirty="0">
                <a:solidFill>
                  <a:srgbClr val="0E7C7E"/>
                </a:solidFill>
                <a:latin typeface="+mn-ea"/>
                <a:ea typeface="+mn-ea"/>
              </a:rPr>
              <a:t>：</a:t>
            </a:r>
            <a:endParaRPr lang="en-US" altLang="zh-CN" sz="2800" dirty="0">
              <a:solidFill>
                <a:srgbClr val="0E7C7E"/>
              </a:solidFill>
              <a:latin typeface="+mn-ea"/>
              <a:ea typeface="+mn-ea"/>
            </a:endParaRPr>
          </a:p>
          <a:p>
            <a:pPr lvl="2"/>
            <a:r>
              <a:rPr lang="zh-CN" altLang="en-US" sz="2600" dirty="0">
                <a:solidFill>
                  <a:schemeClr val="tx1"/>
                </a:solidFill>
              </a:rPr>
              <a:t>产生式形如：</a:t>
            </a:r>
            <a:r>
              <a:rPr lang="zh-CN" altLang="en-US" sz="2600" dirty="0">
                <a:solidFill>
                  <a:schemeClr val="tx1"/>
                </a:solidFill>
                <a:sym typeface="Symbol" pitchFamily="2" charset="2"/>
              </a:rPr>
              <a:t>  ，</a:t>
            </a:r>
            <a:r>
              <a:rPr lang="zh-CN" altLang="en-US" sz="2600" dirty="0">
                <a:solidFill>
                  <a:schemeClr val="tx1"/>
                </a:solidFill>
              </a:rPr>
              <a:t>其中：</a:t>
            </a:r>
            <a:r>
              <a:rPr lang="en-US" altLang="zh-CN" sz="2600" dirty="0">
                <a:solidFill>
                  <a:schemeClr val="tx1"/>
                </a:solidFill>
              </a:rPr>
              <a:t>|</a:t>
            </a:r>
            <a:r>
              <a:rPr lang="en-US" altLang="zh-CN" sz="2600" dirty="0">
                <a:solidFill>
                  <a:schemeClr val="tx1"/>
                </a:solidFill>
                <a:sym typeface="Symbol" pitchFamily="2" charset="2"/>
              </a:rPr>
              <a:t>|  ||</a:t>
            </a:r>
            <a:r>
              <a:rPr lang="zh-CN" altLang="en-US" sz="2600" dirty="0">
                <a:solidFill>
                  <a:schemeClr val="tx1"/>
                </a:solidFill>
                <a:sym typeface="Symbol" pitchFamily="2" charset="2"/>
              </a:rPr>
              <a:t>，仅 </a:t>
            </a:r>
            <a:r>
              <a:rPr lang="en-US" altLang="zh-CN" sz="2600" dirty="0">
                <a:solidFill>
                  <a:schemeClr val="tx1"/>
                </a:solidFill>
                <a:sym typeface="Symbol" pitchFamily="2" charset="2"/>
              </a:rPr>
              <a:t>S </a:t>
            </a:r>
            <a:r>
              <a:rPr lang="zh-CN" altLang="en-US" sz="2600" dirty="0">
                <a:solidFill>
                  <a:schemeClr val="tx1"/>
                </a:solidFill>
                <a:sym typeface="Symbol" pitchFamily="2" charset="2"/>
              </a:rPr>
              <a:t>例外</a:t>
            </a:r>
            <a:endParaRPr lang="en-US" altLang="zh-CN" sz="2600" dirty="0">
              <a:solidFill>
                <a:schemeClr val="tx1"/>
              </a:solidFill>
              <a:sym typeface="Symbol" pitchFamily="2" charset="2"/>
            </a:endParaRPr>
          </a:p>
          <a:p>
            <a:pPr lvl="1"/>
            <a:r>
              <a:rPr lang="en-US" altLang="zh-CN" sz="2800" dirty="0">
                <a:solidFill>
                  <a:srgbClr val="0E7C7E"/>
                </a:solidFill>
                <a:sym typeface="Symbol" pitchFamily="2" charset="2"/>
              </a:rPr>
              <a:t>Context-Sensitive Grammar</a:t>
            </a:r>
            <a:r>
              <a:rPr lang="zh-CN" altLang="en-US" sz="2800" dirty="0">
                <a:solidFill>
                  <a:srgbClr val="0E7C7E"/>
                </a:solidFill>
                <a:sym typeface="Symbol" pitchFamily="2" charset="2"/>
              </a:rPr>
              <a:t>：</a:t>
            </a:r>
            <a:endParaRPr lang="en-US" altLang="zh-CN" sz="2800" dirty="0">
              <a:solidFill>
                <a:srgbClr val="0E7C7E"/>
              </a:solidFill>
              <a:sym typeface="Symbol" pitchFamily="2" charset="2"/>
            </a:endParaRPr>
          </a:p>
          <a:p>
            <a:pPr lvl="2"/>
            <a:r>
              <a:rPr lang="zh-CN" altLang="en-US" sz="2600" dirty="0">
                <a:solidFill>
                  <a:schemeClr val="tx1"/>
                </a:solidFill>
                <a:sym typeface="Symbol" pitchFamily="2" charset="2"/>
              </a:rPr>
              <a:t>产生式形如</a:t>
            </a:r>
            <a:r>
              <a:rPr lang="en-US" altLang="zh-CN" sz="2600" dirty="0">
                <a:solidFill>
                  <a:schemeClr val="tx1"/>
                </a:solidFill>
                <a:sym typeface="Symbol" pitchFamily="2" charset="2"/>
              </a:rPr>
              <a:t>:  </a:t>
            </a:r>
            <a:r>
              <a:rPr kumimoji="0" lang="el-GR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</a:rPr>
              <a:t>γ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</a:rPr>
              <a:t>A</a:t>
            </a:r>
            <a:r>
              <a:rPr kumimoji="0" lang="el-GR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</a:rPr>
              <a:t>δ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</a:rPr>
              <a:t> </a:t>
            </a:r>
            <a:r>
              <a:rPr lang="zh-CN" altLang="en-US" sz="2600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kumimoji="1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Times New Roman" pitchFamily="18" charset="0"/>
                <a:ea typeface="SimHei" panose="02010609060101010101" pitchFamily="49" charset="-122"/>
                <a:sym typeface="Symbol" pitchFamily="18" charset="2"/>
              </a:rPr>
              <a:t> </a:t>
            </a:r>
            <a:r>
              <a:rPr kumimoji="0" lang="el-GR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</a:rPr>
              <a:t>γ</a:t>
            </a:r>
            <a:r>
              <a:rPr kumimoji="0" lang="el-GR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</a:rPr>
              <a:t>β</a:t>
            </a:r>
            <a:r>
              <a:rPr kumimoji="0" lang="el-GR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nux Biolinum O" panose="02000503000000000000" pitchFamily="2" charset="0"/>
                <a:ea typeface="SimHei" panose="02010609060101010101" pitchFamily="49" charset="-122"/>
              </a:rPr>
              <a:t>δ</a:t>
            </a:r>
            <a:r>
              <a:rPr lang="en-US" altLang="zh-CN" sz="2600" noProof="0" dirty="0">
                <a:solidFill>
                  <a:srgbClr val="4472C4">
                    <a:lumMod val="50000"/>
                  </a:srgbClr>
                </a:solidFill>
                <a:latin typeface="Linux Biolinum O" panose="02000503000000000000" pitchFamily="2" charset="0"/>
                <a:ea typeface="SimHei" panose="02010609060101010101" pitchFamily="49" charset="-122"/>
              </a:rPr>
              <a:t>, </a:t>
            </a:r>
            <a:r>
              <a:rPr lang="zh-CN" altLang="en-US" sz="2600" noProof="0" dirty="0">
                <a:solidFill>
                  <a:schemeClr val="tx1"/>
                </a:solidFill>
                <a:latin typeface="Linux Biolinum O" panose="02000503000000000000" pitchFamily="2" charset="0"/>
                <a:ea typeface="SimHei" panose="02010609060101010101" pitchFamily="49" charset="-122"/>
              </a:rPr>
              <a:t>其中</a:t>
            </a:r>
            <a:r>
              <a:rPr lang="el-GR" altLang="zh-CN" sz="2600" dirty="0">
                <a:solidFill>
                  <a:schemeClr val="tx1"/>
                </a:solidFill>
                <a:latin typeface="Linux Biolinum O" panose="02000503000000000000" pitchFamily="2" charset="0"/>
                <a:ea typeface="SimHei" panose="02010609060101010101" pitchFamily="49" charset="-122"/>
              </a:rPr>
              <a:t>γ </a:t>
            </a:r>
            <a:r>
              <a:rPr lang="en-US" altLang="zh-CN" sz="2600" dirty="0">
                <a:solidFill>
                  <a:schemeClr val="tx1"/>
                </a:solidFill>
                <a:latin typeface="Linux Biolinum O" panose="02000503000000000000" pitchFamily="2" charset="0"/>
                <a:ea typeface="SimHei" panose="02010609060101010101" pitchFamily="49" charset="-122"/>
              </a:rPr>
              <a:t>,</a:t>
            </a:r>
            <a:r>
              <a:rPr lang="el-GR" altLang="zh-CN" sz="2600" dirty="0">
                <a:solidFill>
                  <a:schemeClr val="tx1"/>
                </a:solidFill>
                <a:latin typeface="Linux Biolinum O" panose="02000503000000000000" pitchFamily="2" charset="0"/>
                <a:ea typeface="SimHei" panose="02010609060101010101" pitchFamily="49" charset="-122"/>
              </a:rPr>
              <a:t>δ</a:t>
            </a:r>
            <a:r>
              <a:rPr lang="zh-CN" altLang="en-US" sz="2600" dirty="0">
                <a:solidFill>
                  <a:schemeClr val="tx1"/>
                </a:solidFill>
                <a:sym typeface="Symbol" pitchFamily="2" charset="2"/>
              </a:rPr>
              <a:t></a:t>
            </a:r>
            <a:r>
              <a:rPr lang="en-US" altLang="zh-CN" sz="2600" dirty="0">
                <a:solidFill>
                  <a:schemeClr val="tx1"/>
                </a:solidFill>
                <a:sym typeface="Symbol" pitchFamily="2" charset="2"/>
              </a:rPr>
              <a:t>V</a:t>
            </a:r>
            <a:r>
              <a:rPr lang="en-US" altLang="zh-CN" sz="2600" baseline="30000" dirty="0">
                <a:solidFill>
                  <a:schemeClr val="tx1"/>
                </a:solidFill>
                <a:sym typeface="Symbol" pitchFamily="2" charset="2"/>
              </a:rPr>
              <a:t>*</a:t>
            </a:r>
            <a:r>
              <a:rPr lang="en-US" altLang="zh-CN" sz="2600" dirty="0">
                <a:solidFill>
                  <a:schemeClr val="tx1"/>
                </a:solidFill>
                <a:sym typeface="Symbol" pitchFamily="2" charset="2"/>
              </a:rPr>
              <a:t>, </a:t>
            </a:r>
            <a:r>
              <a:rPr lang="el-GR" altLang="zh-CN" sz="2600" dirty="0">
                <a:solidFill>
                  <a:schemeClr val="tx1"/>
                </a:solidFill>
                <a:latin typeface="Linux Biolinum O" panose="02000503000000000000" pitchFamily="2" charset="0"/>
                <a:ea typeface="SimHei" panose="02010609060101010101" pitchFamily="49" charset="-122"/>
              </a:rPr>
              <a:t>β</a:t>
            </a:r>
            <a:r>
              <a:rPr lang="zh-CN" altLang="en-US" sz="2600" dirty="0">
                <a:solidFill>
                  <a:schemeClr val="tx1"/>
                </a:solidFill>
                <a:sym typeface="Symbol" pitchFamily="2" charset="2"/>
              </a:rPr>
              <a:t></a:t>
            </a:r>
            <a:r>
              <a:rPr lang="en-US" altLang="zh-CN" sz="2600" dirty="0">
                <a:solidFill>
                  <a:schemeClr val="tx1"/>
                </a:solidFill>
                <a:sym typeface="Symbol" pitchFamily="2" charset="2"/>
              </a:rPr>
              <a:t>V</a:t>
            </a:r>
            <a:r>
              <a:rPr lang="en-US" altLang="zh-CN" baseline="30000" dirty="0">
                <a:sym typeface="Symbol" pitchFamily="2" charset="2"/>
              </a:rPr>
              <a:t>+</a:t>
            </a:r>
            <a:r>
              <a:rPr lang="en-US" altLang="zh-CN" sz="2600" dirty="0">
                <a:solidFill>
                  <a:schemeClr val="tx1"/>
                </a:solidFill>
                <a:sym typeface="Symbol" pitchFamily="2" charset="2"/>
              </a:rPr>
              <a:t>,</a:t>
            </a:r>
            <a:r>
              <a:rPr lang="en-US" altLang="zh-CN" sz="2600" dirty="0">
                <a:solidFill>
                  <a:schemeClr val="tx1"/>
                </a:solidFill>
                <a:latin typeface="Linux Biolinum O" panose="02000503000000000000" pitchFamily="2" charset="0"/>
                <a:ea typeface="SimHei" panose="02010609060101010101" pitchFamily="49" charset="-122"/>
              </a:rPr>
              <a:t> A</a:t>
            </a:r>
            <a:r>
              <a:rPr lang="zh-CN" altLang="en-US" sz="2600" dirty="0">
                <a:solidFill>
                  <a:schemeClr val="tx1"/>
                </a:solidFill>
                <a:sym typeface="Symbol" pitchFamily="2" charset="2"/>
              </a:rPr>
              <a:t></a:t>
            </a:r>
            <a:r>
              <a:rPr lang="en-US" altLang="zh-CN" sz="2600" dirty="0">
                <a:solidFill>
                  <a:schemeClr val="tx1"/>
                </a:solidFill>
                <a:sym typeface="Symbol" pitchFamily="2" charset="2"/>
              </a:rPr>
              <a:t>V</a:t>
            </a:r>
            <a:r>
              <a:rPr lang="en-US" altLang="zh-CN" sz="2600" baseline="-25000" dirty="0">
                <a:solidFill>
                  <a:schemeClr val="tx1"/>
                </a:solidFill>
                <a:sym typeface="Symbol" pitchFamily="2" charset="2"/>
              </a:rPr>
              <a:t>N</a:t>
            </a:r>
            <a:endParaRPr kumimoji="0" lang="en-US" altLang="zh-CN" sz="26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nux Biolinum O" panose="02000503000000000000" pitchFamily="2" charset="0"/>
              <a:ea typeface="SimHei" panose="02010609060101010101" pitchFamily="49" charset="-122"/>
            </a:endParaRPr>
          </a:p>
          <a:p>
            <a:pPr marL="787400" lvl="2" indent="0">
              <a:buNone/>
            </a:pPr>
            <a:r>
              <a:rPr lang="en-US" altLang="zh-CN" sz="2600" dirty="0">
                <a:solidFill>
                  <a:srgbClr val="4472C4">
                    <a:lumMod val="50000"/>
                  </a:srgbClr>
                </a:solidFill>
                <a:latin typeface="Linux Biolinum O" panose="02000503000000000000" pitchFamily="2" charset="0"/>
                <a:ea typeface="SimHei" panose="02010609060101010101" pitchFamily="49" charset="-122"/>
              </a:rPr>
              <a:t>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被替换成</a:t>
            </a:r>
            <a:r>
              <a:rPr kumimoji="0" lang="el-GR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跟</a:t>
            </a:r>
            <a:r>
              <a:rPr lang="en-US" altLang="zh-CN" sz="260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上下文相关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lvl="1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两种文法定义的语言是等价的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E7C7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42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587D9-078E-471C-9508-2A7455FA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B99B0A-8C61-44D4-8C68-2A2F80271E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0" dirty="0"/>
              <a:t>Type-1</a:t>
            </a:r>
            <a:r>
              <a:rPr kumimoji="1" lang="zh-CN" altLang="en-US" sz="3200" b="0" dirty="0"/>
              <a:t> </a:t>
            </a:r>
            <a:r>
              <a:rPr kumimoji="1" lang="en-US" altLang="zh-CN" sz="3200" b="0" dirty="0"/>
              <a:t>grammar:</a:t>
            </a:r>
            <a:endParaRPr lang="en-US" altLang="zh-CN" sz="2800" b="0" dirty="0">
              <a:solidFill>
                <a:srgbClr val="0E7C7E"/>
              </a:solidFill>
              <a:latin typeface="+mn-ea"/>
              <a:ea typeface="+mn-ea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G</a:t>
            </a:r>
            <a:r>
              <a:rPr lang="en-US" altLang="zh-CN" baseline="-25000" dirty="0">
                <a:solidFill>
                  <a:schemeClr val="tx1"/>
                </a:solidFill>
              </a:rPr>
              <a:t>1</a:t>
            </a:r>
            <a:r>
              <a:rPr lang="en-US" altLang="zh-CN" dirty="0">
                <a:solidFill>
                  <a:schemeClr val="tx1"/>
                </a:solidFill>
              </a:rPr>
              <a:t>[S]:S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abc|aXbc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Xb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bX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Xc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Ybcc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bY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Yb, 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aY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aaX|aa</a:t>
            </a:r>
            <a:endParaRPr lang="en-US" altLang="zh-CN" dirty="0">
              <a:solidFill>
                <a:schemeClr val="tx1"/>
              </a:solidFill>
              <a:sym typeface="Symbol" pitchFamily="2" charset="2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G</a:t>
            </a:r>
            <a:r>
              <a:rPr lang="en-US" altLang="zh-CN" baseline="-25000" dirty="0">
                <a:solidFill>
                  <a:schemeClr val="tx1"/>
                </a:solidFill>
              </a:rPr>
              <a:t>2</a:t>
            </a:r>
            <a:r>
              <a:rPr lang="en-US" altLang="zh-CN" dirty="0">
                <a:solidFill>
                  <a:schemeClr val="tx1"/>
                </a:solidFill>
              </a:rPr>
              <a:t>[S]:S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aSX|aY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YX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bYc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cX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Xc,Y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bc</a:t>
            </a:r>
            <a:endParaRPr lang="en-US" altLang="zh-CN" dirty="0">
              <a:solidFill>
                <a:schemeClr val="tx1"/>
              </a:solidFill>
              <a:sym typeface="Symbol" pitchFamily="2" charset="2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G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3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[S]:</a:t>
            </a: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aXY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aX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aaXb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Xb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bXZ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Zb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bZ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ZY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Yc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XY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bc</a:t>
            </a:r>
            <a:endParaRPr lang="en-US" altLang="zh-CN" dirty="0">
              <a:solidFill>
                <a:schemeClr val="tx1"/>
              </a:solidFill>
              <a:sym typeface="Symbol" pitchFamily="2" charset="2"/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G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4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[S]:S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aSXY|abY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YX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XY, 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bX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bb, 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bY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bc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</a:t>
            </a:r>
            <a:r>
              <a:rPr lang="en-US" altLang="zh-CN" dirty="0" err="1">
                <a:solidFill>
                  <a:schemeClr val="tx1"/>
                </a:solidFill>
                <a:sym typeface="Symbol" pitchFamily="2" charset="2"/>
              </a:rPr>
              <a:t>cY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cc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G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5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[S]:S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SZ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|XZ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X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aY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|aXY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</a:t>
            </a:r>
            <a:r>
              <a:rPr lang="en-US" altLang="zh-CN" dirty="0">
                <a:solidFill>
                  <a:srgbClr val="C00000"/>
                </a:solidFill>
                <a:sym typeface="Symbol" pitchFamily="2" charset="2"/>
              </a:rPr>
              <a:t>Y</a:t>
            </a:r>
            <a:r>
              <a:rPr lang="en-US" altLang="zh-CN" baseline="-25000" dirty="0">
                <a:solidFill>
                  <a:srgbClr val="C00000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rgbClr val="C00000"/>
                </a:solidFill>
                <a:sym typeface="Symbol" pitchFamily="2" charset="2"/>
              </a:rPr>
              <a:t>Z</a:t>
            </a:r>
            <a:r>
              <a:rPr lang="en-US" altLang="zh-CN" baseline="-25000" dirty="0">
                <a:solidFill>
                  <a:srgbClr val="C00000"/>
                </a:solidFill>
                <a:sym typeface="Symbol" pitchFamily="2" charset="2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Y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3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    Y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3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YZ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3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YZ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3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rgbClr val="C00000"/>
                </a:solidFill>
                <a:sym typeface="Symbol" pitchFamily="2" charset="2"/>
              </a:rPr>
              <a:t>YZ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 </a:t>
            </a:r>
            <a:r>
              <a:rPr lang="en-US" altLang="zh-CN" dirty="0">
                <a:solidFill>
                  <a:srgbClr val="C00000"/>
                </a:solidFill>
                <a:sym typeface="Symbol" pitchFamily="2" charset="2"/>
              </a:rPr>
              <a:t>Y</a:t>
            </a:r>
            <a:r>
              <a:rPr lang="en-US" altLang="zh-CN" baseline="-25000" dirty="0">
                <a:solidFill>
                  <a:srgbClr val="C00000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rgbClr val="C00000"/>
                </a:solidFill>
                <a:sym typeface="Symbol" pitchFamily="2" charset="2"/>
              </a:rPr>
              <a:t>Y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Y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Y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2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Y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Y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YY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2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YY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rgbClr val="C00000"/>
                </a:solidFill>
                <a:sym typeface="Symbol" pitchFamily="2" charset="2"/>
              </a:rPr>
              <a:t>YY</a:t>
            </a:r>
            <a:r>
              <a:rPr lang="en-US" altLang="zh-CN" baseline="-25000" dirty="0">
                <a:solidFill>
                  <a:srgbClr val="C00000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    </a:t>
            </a:r>
            <a:r>
              <a:rPr lang="en-US" altLang="zh-CN" dirty="0">
                <a:solidFill>
                  <a:srgbClr val="C00000"/>
                </a:solidFill>
                <a:sym typeface="Symbol" pitchFamily="2" charset="2"/>
              </a:rPr>
              <a:t>ZZ</a:t>
            </a:r>
            <a:r>
              <a:rPr lang="en-US" altLang="zh-CN" baseline="-25000" dirty="0">
                <a:solidFill>
                  <a:srgbClr val="C00000"/>
                </a:solidFill>
                <a:sym typeface="Symbol" pitchFamily="2" charset="2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2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， 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2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2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Z, Z</a:t>
            </a:r>
            <a:r>
              <a:rPr lang="en-US" altLang="zh-CN" baseline="-25000" dirty="0">
                <a:solidFill>
                  <a:schemeClr val="tx1"/>
                </a:solidFill>
                <a:sym typeface="Symbol" pitchFamily="2" charset="2"/>
              </a:rPr>
              <a:t>2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Z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rgbClr val="C00000"/>
                </a:solidFill>
                <a:sym typeface="Symbol" pitchFamily="2" charset="2"/>
              </a:rPr>
              <a:t>Z</a:t>
            </a:r>
            <a:r>
              <a:rPr lang="en-US" altLang="zh-CN" baseline="-25000" dirty="0">
                <a:solidFill>
                  <a:srgbClr val="C00000"/>
                </a:solidFill>
                <a:sym typeface="Symbol" pitchFamily="2" charset="2"/>
              </a:rPr>
              <a:t>1</a:t>
            </a:r>
            <a:r>
              <a:rPr lang="en-US" altLang="zh-CN" dirty="0">
                <a:solidFill>
                  <a:srgbClr val="C00000"/>
                </a:solidFill>
                <a:sym typeface="Symbol" pitchFamily="2" charset="2"/>
              </a:rPr>
              <a:t>Z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, Y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b, Z</a:t>
            </a:r>
            <a:r>
              <a:rPr lang="zh-CN" altLang="en-US" dirty="0">
                <a:solidFill>
                  <a:schemeClr val="tx1"/>
                </a:solidFill>
                <a:sym typeface="Symbol" pitchFamily="2" charset="2"/>
              </a:rPr>
              <a:t></a:t>
            </a:r>
            <a:r>
              <a:rPr lang="en-US" altLang="zh-CN" dirty="0">
                <a:solidFill>
                  <a:schemeClr val="tx1"/>
                </a:solidFill>
                <a:sym typeface="Symbol" pitchFamily="2" charset="2"/>
              </a:rPr>
              <a:t>c</a:t>
            </a: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  <a:sym typeface="Symbol" pitchFamily="2" charset="2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933FE3-41DF-92E0-E7F4-F1A956EC0BF9}"/>
              </a:ext>
            </a:extLst>
          </p:cNvPr>
          <p:cNvSpPr txBox="1"/>
          <p:nvPr/>
        </p:nvSpPr>
        <p:spPr>
          <a:xfrm>
            <a:off x="6010382" y="1160980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{a</a:t>
            </a:r>
            <a:r>
              <a:rPr lang="en-US" altLang="zh-CN" sz="2800" baseline="30000" dirty="0"/>
              <a:t>n</a:t>
            </a:r>
            <a:r>
              <a:rPr lang="en-US" altLang="zh-CN" sz="2800" dirty="0"/>
              <a:t>b</a:t>
            </a:r>
            <a:r>
              <a:rPr lang="en-US" altLang="zh-CN" sz="2800" baseline="30000" dirty="0"/>
              <a:t>n</a:t>
            </a:r>
            <a:r>
              <a:rPr lang="en-US" altLang="zh-CN" sz="2800" dirty="0"/>
              <a:t>c</a:t>
            </a:r>
            <a:r>
              <a:rPr lang="en-US" altLang="zh-CN" sz="2800" baseline="30000" dirty="0"/>
              <a:t>n</a:t>
            </a:r>
            <a:r>
              <a:rPr lang="en-US" altLang="zh-CN" sz="2800" dirty="0"/>
              <a:t>|n≥1}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671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63009-08B0-43F0-BA0A-05ED31B2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F348A4-1FA4-4FDE-9C26-0DD740666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一个迷你中文语法规则</a:t>
            </a:r>
            <a:r>
              <a:rPr lang="en-US" altLang="zh-CN" dirty="0"/>
              <a:t>:</a:t>
            </a:r>
          </a:p>
          <a:p>
            <a:pPr marL="914400" lvl="1" indent="-457200">
              <a:buClr>
                <a:srgbClr val="0000FF"/>
              </a:buClr>
              <a:buFont typeface="+mj-ea"/>
              <a:buAutoNum type="circleNumDbPlain"/>
            </a:pP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句子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主语</a:t>
            </a:r>
            <a:r>
              <a:rPr lang="en-US" altLang="zh-CN" sz="2400" dirty="0">
                <a:solidFill>
                  <a:schemeClr val="tx1"/>
                </a:solidFill>
              </a:rPr>
              <a:t>&gt; &lt;</a:t>
            </a:r>
            <a:r>
              <a:rPr lang="zh-CN" altLang="en-US" sz="2400" dirty="0">
                <a:solidFill>
                  <a:schemeClr val="tx1"/>
                </a:solidFill>
              </a:rPr>
              <a:t>谓语</a:t>
            </a:r>
            <a:r>
              <a:rPr lang="en-US" altLang="zh-CN" sz="2400" dirty="0">
                <a:solidFill>
                  <a:schemeClr val="tx1"/>
                </a:solidFill>
              </a:rPr>
              <a:t>&gt; &lt;</a:t>
            </a:r>
            <a:r>
              <a:rPr lang="zh-CN" altLang="en-US" sz="2400" dirty="0">
                <a:solidFill>
                  <a:schemeClr val="tx1"/>
                </a:solidFill>
              </a:rPr>
              <a:t>宾语</a:t>
            </a:r>
            <a:r>
              <a:rPr lang="en-US" altLang="zh-CN" sz="2400" dirty="0">
                <a:solidFill>
                  <a:schemeClr val="tx1"/>
                </a:solidFill>
              </a:rPr>
              <a:t>&gt;</a:t>
            </a:r>
          </a:p>
          <a:p>
            <a:pPr marL="914400" lvl="1" indent="-457200">
              <a:buClr>
                <a:srgbClr val="0000FF"/>
              </a:buClr>
              <a:buFont typeface="+mj-ea"/>
              <a:buAutoNum type="circleNumDbPlain"/>
            </a:pP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主语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名词</a:t>
            </a:r>
            <a:r>
              <a:rPr lang="en-US" altLang="zh-CN" sz="2400" dirty="0">
                <a:solidFill>
                  <a:schemeClr val="tx1"/>
                </a:solidFill>
              </a:rPr>
              <a:t>&gt; 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代词</a:t>
            </a:r>
            <a:r>
              <a:rPr lang="en-US" altLang="zh-CN" sz="2400" dirty="0">
                <a:solidFill>
                  <a:schemeClr val="tx1"/>
                </a:solidFill>
              </a:rPr>
              <a:t>&gt;</a:t>
            </a:r>
          </a:p>
          <a:p>
            <a:pPr marL="914400" lvl="1" indent="-457200">
              <a:buClr>
                <a:srgbClr val="0000FF"/>
              </a:buClr>
              <a:buFont typeface="+mj-ea"/>
              <a:buAutoNum type="circleNumDbPlain"/>
            </a:pP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谓语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动词</a:t>
            </a:r>
            <a:r>
              <a:rPr lang="en-US" altLang="zh-CN" sz="2400" dirty="0">
                <a:solidFill>
                  <a:schemeClr val="tx1"/>
                </a:solidFill>
              </a:rPr>
              <a:t>&gt;</a:t>
            </a:r>
          </a:p>
          <a:p>
            <a:pPr marL="914400" lvl="1" indent="-457200">
              <a:buClr>
                <a:srgbClr val="0000FF"/>
              </a:buClr>
              <a:buFont typeface="+mj-ea"/>
              <a:buAutoNum type="circleNumDbPlain"/>
            </a:pP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宾语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名词</a:t>
            </a:r>
            <a:r>
              <a:rPr lang="en-US" altLang="zh-CN" sz="2400" dirty="0">
                <a:solidFill>
                  <a:schemeClr val="tx1"/>
                </a:solidFill>
              </a:rPr>
              <a:t>&gt; 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代词</a:t>
            </a:r>
            <a:r>
              <a:rPr lang="en-US" altLang="zh-CN" sz="2400" dirty="0">
                <a:solidFill>
                  <a:schemeClr val="tx1"/>
                </a:solidFill>
              </a:rPr>
              <a:t>&gt;</a:t>
            </a:r>
          </a:p>
          <a:p>
            <a:pPr marL="914400" lvl="1" indent="-457200">
              <a:buClr>
                <a:srgbClr val="0000FF"/>
              </a:buClr>
              <a:buFont typeface="+mj-ea"/>
              <a:buAutoNum type="circleNumDbPlain"/>
            </a:pP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代词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 我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你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他</a:t>
            </a:r>
          </a:p>
          <a:p>
            <a:pPr marL="914400" lvl="1" indent="-457200">
              <a:buClr>
                <a:srgbClr val="0000FF"/>
              </a:buClr>
              <a:buFont typeface="+mj-ea"/>
              <a:buAutoNum type="circleNumDbPlain"/>
            </a:pP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动词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 吃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做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喜欢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学习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喝</a:t>
            </a:r>
          </a:p>
          <a:p>
            <a:pPr marL="914400" lvl="1" indent="-457200">
              <a:buClr>
                <a:srgbClr val="0000FF"/>
              </a:buClr>
              <a:buFont typeface="+mj-ea"/>
              <a:buAutoNum type="circleNumDbPlain"/>
            </a:pPr>
            <a:r>
              <a:rPr lang="en-US" altLang="zh-CN" sz="2400" dirty="0">
                <a:solidFill>
                  <a:schemeClr val="tx1"/>
                </a:solidFill>
              </a:rPr>
              <a:t>&lt;</a:t>
            </a:r>
            <a:r>
              <a:rPr lang="zh-CN" altLang="en-US" sz="2400" dirty="0">
                <a:solidFill>
                  <a:schemeClr val="tx1"/>
                </a:solidFill>
              </a:rPr>
              <a:t>名词</a:t>
            </a:r>
            <a:r>
              <a:rPr lang="en-US" altLang="zh-CN" sz="2400" dirty="0">
                <a:solidFill>
                  <a:schemeClr val="tx1"/>
                </a:solidFill>
              </a:rPr>
              <a:t>&gt; ∷</a:t>
            </a:r>
            <a:r>
              <a:rPr lang="zh-CN" altLang="en-US" sz="2400" dirty="0">
                <a:solidFill>
                  <a:schemeClr val="tx1"/>
                </a:solidFill>
              </a:rPr>
              <a:t>＝ 饭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菜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小明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音乐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汽车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猫</a:t>
            </a:r>
            <a:r>
              <a:rPr lang="en-US" altLang="zh-CN" sz="2400" dirty="0">
                <a:solidFill>
                  <a:srgbClr val="00B0F0"/>
                </a:solidFill>
              </a:rPr>
              <a:t>︱</a:t>
            </a:r>
            <a:r>
              <a:rPr lang="zh-CN" altLang="en-US" sz="2400" dirty="0">
                <a:solidFill>
                  <a:schemeClr val="tx1"/>
                </a:solidFill>
              </a:rPr>
              <a:t>水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514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8115B-8FF9-4DBD-9070-C4A93184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312631"/>
            <a:ext cx="10515600" cy="617641"/>
          </a:xfrm>
        </p:spPr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28044F-D336-4622-8403-382A0C4511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19334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kumimoji="1" lang="en-US" altLang="zh-CN" sz="3200" dirty="0"/>
                  <a:t>2</a:t>
                </a:r>
                <a:r>
                  <a:rPr kumimoji="1" lang="zh-CN" altLang="en-US" sz="3200" dirty="0"/>
                  <a:t> 型文法（上下文无关文法）</a:t>
                </a:r>
                <a:endParaRPr kumimoji="1" lang="en-US" altLang="zh-CN" sz="32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kumimoji="1" lang="zh-CN" alt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∀ </m:t>
                    </m:r>
                  </m:oMath>
                </a14:m>
                <a:r>
                  <a:rPr kumimoji="1" lang="en-US" altLang="zh-CN" sz="2800" b="1" dirty="0">
                    <a:solidFill>
                      <a:srgbClr val="FF0000"/>
                    </a:solidFill>
                    <a:latin typeface="宋体" pitchFamily="2" charset="-122"/>
                  </a:rPr>
                  <a:t>A→β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宋体" pitchFamily="2" charset="-122"/>
                    <a:sym typeface="Symbol" pitchFamily="18" charset="2"/>
                  </a:rPr>
                  <a:t>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宋体" pitchFamily="2" charset="-122"/>
                  </a:rPr>
                  <a:t> P</a:t>
                </a:r>
                <a:r>
                  <a:rPr kumimoji="1" lang="zh-CN" altLang="en-US" sz="2800" b="1" dirty="0">
                    <a:solidFill>
                      <a:srgbClr val="FF0000"/>
                    </a:solidFill>
                    <a:latin typeface="宋体" pitchFamily="2" charset="-122"/>
                  </a:rPr>
                  <a:t>，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  <a:latin typeface="宋体" pitchFamily="2" charset="-122"/>
                  </a:rPr>
                  <a:t>A∈V</a:t>
                </a:r>
                <a:r>
                  <a:rPr kumimoji="1" lang="en-US" altLang="zh-CN" sz="2800" b="1" baseline="-30000" dirty="0">
                    <a:solidFill>
                      <a:srgbClr val="FF0000"/>
                    </a:solidFill>
                    <a:latin typeface="宋体" pitchFamily="2" charset="-122"/>
                  </a:rPr>
                  <a:t>N 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,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则文法是</a:t>
                </a:r>
                <a:r>
                  <a:rPr kumimoji="1" lang="en-US" altLang="zh-CN" sz="2800" dirty="0">
                    <a:solidFill>
                      <a:srgbClr val="FF0000"/>
                    </a:solidFill>
                  </a:rPr>
                  <a:t>2</a:t>
                </a:r>
                <a:r>
                  <a:rPr kumimoji="1" lang="zh-CN" altLang="en-US" sz="2800" dirty="0">
                    <a:solidFill>
                      <a:srgbClr val="FF0000"/>
                    </a:solidFill>
                  </a:rPr>
                  <a:t>型文法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。</a:t>
                </a:r>
                <a:r>
                  <a:rPr kumimoji="1" lang="zh-CN" altLang="en-US" sz="2800" dirty="0">
                    <a:solidFill>
                      <a:schemeClr val="tx1"/>
                    </a:solidFill>
                    <a:sym typeface="Symbol" pitchFamily="2" charset="2"/>
                  </a:rPr>
                  <a:t> </a:t>
                </a:r>
                <a:r>
                  <a:rPr kumimoji="1" lang="en-US" altLang="zh-CN" sz="2800" dirty="0">
                    <a:solidFill>
                      <a:schemeClr val="tx1"/>
                    </a:solidFill>
                    <a:sym typeface="Symbol" pitchFamily="2" charset="2"/>
                  </a:rPr>
                  <a:t>(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V</a:t>
                </a:r>
                <a:r>
                  <a:rPr kumimoji="1" lang="en-US" altLang="zh-CN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800" dirty="0">
                    <a:solidFill>
                      <a:schemeClr val="tx1"/>
                    </a:solidFill>
                    <a:sym typeface="Symbol" pitchFamily="2" charset="2"/>
                  </a:rPr>
                  <a:t>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 V</a:t>
                </a:r>
                <a:r>
                  <a:rPr kumimoji="1" lang="en-US" altLang="zh-CN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)*</a:t>
                </a:r>
              </a:p>
              <a:p>
                <a:pPr marL="457200" lvl="1" indent="0">
                  <a:buNone/>
                </a:pPr>
                <a:r>
                  <a:rPr kumimoji="1" lang="en-US" altLang="zh-CN" sz="2800" dirty="0">
                    <a:solidFill>
                      <a:schemeClr val="tx1"/>
                    </a:solidFill>
                  </a:rPr>
                  <a:t>(</a:t>
                </a:r>
                <a:r>
                  <a:rPr kumimoji="1" lang="zh-CN" altLang="en-US" sz="2800" dirty="0">
                    <a:solidFill>
                      <a:schemeClr val="tx1"/>
                    </a:solidFill>
                  </a:rPr>
                  <a:t> 即任一产生式左部均为一非终结符。</a:t>
                </a:r>
                <a:r>
                  <a:rPr kumimoji="1" lang="en-US" altLang="zh-CN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28044F-D336-4622-8403-382A0C451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1933440"/>
              </a:xfrm>
              <a:blipFill>
                <a:blip r:embed="rId2"/>
                <a:stretch>
                  <a:fillRect l="-1159" b="-4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>
            <a:extLst>
              <a:ext uri="{FF2B5EF4-FFF2-40B4-BE49-F238E27FC236}">
                <a16:creationId xmlns:a16="http://schemas.microsoft.com/office/drawing/2014/main" id="{B96A4329-0705-4799-AC48-A5327FD89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87" y="3128389"/>
            <a:ext cx="8001594" cy="3108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kumimoji="1" lang="en-US" altLang="zh-CN" sz="2400" dirty="0">
                <a:latin typeface="+mn-ea"/>
                <a:ea typeface="+mn-ea"/>
              </a:rPr>
              <a:t>[</a:t>
            </a:r>
            <a:r>
              <a:rPr kumimoji="1" lang="zh-CN" altLang="en-US" sz="2400" dirty="0">
                <a:latin typeface="+mn-ea"/>
                <a:ea typeface="+mn-ea"/>
              </a:rPr>
              <a:t>例</a:t>
            </a:r>
            <a:r>
              <a:rPr kumimoji="1" lang="en-US" altLang="zh-CN" sz="2400" dirty="0">
                <a:latin typeface="+mn-ea"/>
                <a:ea typeface="+mn-ea"/>
              </a:rPr>
              <a:t>]  </a:t>
            </a:r>
            <a:r>
              <a:rPr kumimoji="1" lang="zh-CN" altLang="en-US" sz="2400" dirty="0">
                <a:latin typeface="+mn-ea"/>
                <a:ea typeface="+mn-ea"/>
              </a:rPr>
              <a:t>文法</a:t>
            </a:r>
            <a:r>
              <a:rPr kumimoji="1" lang="en-US" altLang="zh-CN" sz="2400" dirty="0">
                <a:latin typeface="+mn-ea"/>
                <a:ea typeface="+mn-ea"/>
              </a:rPr>
              <a:t>G</a:t>
            </a:r>
            <a:r>
              <a:rPr kumimoji="1" lang="zh-CN" altLang="en-US" sz="2400" dirty="0">
                <a:latin typeface="+mn-ea"/>
                <a:ea typeface="+mn-ea"/>
              </a:rPr>
              <a:t>定义如下，显然</a:t>
            </a:r>
            <a:r>
              <a:rPr kumimoji="1" lang="en-US" altLang="zh-CN" sz="2400" dirty="0">
                <a:latin typeface="+mn-ea"/>
                <a:ea typeface="+mn-ea"/>
              </a:rPr>
              <a:t>G</a:t>
            </a:r>
            <a:r>
              <a:rPr kumimoji="1" lang="zh-CN" altLang="en-US" sz="2400" dirty="0">
                <a:latin typeface="+mn-ea"/>
                <a:ea typeface="+mn-ea"/>
              </a:rPr>
              <a:t>是</a:t>
            </a:r>
            <a:r>
              <a:rPr kumimoji="1" lang="en-US" altLang="zh-CN" sz="2400" dirty="0">
                <a:latin typeface="+mn-ea"/>
                <a:ea typeface="+mn-ea"/>
              </a:rPr>
              <a:t>2</a:t>
            </a:r>
            <a:r>
              <a:rPr kumimoji="1" lang="zh-CN" altLang="en-US" sz="2400" dirty="0">
                <a:latin typeface="+mn-ea"/>
                <a:ea typeface="+mn-ea"/>
              </a:rPr>
              <a:t>型文法。</a:t>
            </a:r>
            <a:endParaRPr kumimoji="1" lang="en-US" altLang="zh-CN" sz="2400" dirty="0">
              <a:latin typeface="+mn-ea"/>
              <a:ea typeface="+mn-ea"/>
            </a:endParaRPr>
          </a:p>
          <a:p>
            <a:pPr indent="674688" algn="just" eaLnBrk="1" hangingPunct="1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G </a:t>
            </a:r>
            <a:r>
              <a:rPr kumimoji="1" lang="zh-CN" altLang="en-US" sz="2400" dirty="0">
                <a:latin typeface="+mn-ea"/>
                <a:ea typeface="+mn-ea"/>
              </a:rPr>
              <a:t>＝（</a:t>
            </a:r>
            <a:r>
              <a:rPr kumimoji="1" lang="en-US" altLang="zh-CN" sz="2400" dirty="0">
                <a:latin typeface="+mn-ea"/>
                <a:ea typeface="+mn-ea"/>
              </a:rPr>
              <a:t>V</a:t>
            </a:r>
            <a:r>
              <a:rPr kumimoji="1" lang="en-US" altLang="zh-CN" sz="2400" baseline="-30000" dirty="0">
                <a:latin typeface="+mn-ea"/>
                <a:ea typeface="+mn-ea"/>
              </a:rPr>
              <a:t>N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V</a:t>
            </a:r>
            <a:r>
              <a:rPr kumimoji="1" lang="en-US" altLang="zh-CN" sz="2400" baseline="-30000" dirty="0">
                <a:latin typeface="+mn-ea"/>
                <a:ea typeface="+mn-ea"/>
              </a:rPr>
              <a:t>T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P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S</a:t>
            </a:r>
            <a:r>
              <a:rPr kumimoji="1" lang="zh-CN" altLang="en-US" sz="2400" dirty="0">
                <a:latin typeface="+mn-ea"/>
                <a:ea typeface="+mn-ea"/>
              </a:rPr>
              <a:t>），</a:t>
            </a:r>
          </a:p>
          <a:p>
            <a:pPr indent="674688" algn="just" eaLnBrk="1" hangingPunct="1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V</a:t>
            </a:r>
            <a:r>
              <a:rPr kumimoji="1" lang="en-US" altLang="zh-CN" sz="2400" baseline="-30000" dirty="0">
                <a:latin typeface="+mn-ea"/>
                <a:ea typeface="+mn-ea"/>
              </a:rPr>
              <a:t>N</a:t>
            </a:r>
            <a:r>
              <a:rPr kumimoji="1" lang="zh-CN" altLang="en-US" sz="2400" dirty="0">
                <a:latin typeface="+mn-ea"/>
                <a:ea typeface="+mn-ea"/>
              </a:rPr>
              <a:t>＝｛</a:t>
            </a:r>
            <a:r>
              <a:rPr kumimoji="1" lang="en-US" altLang="zh-CN" sz="2400" dirty="0">
                <a:latin typeface="+mn-ea"/>
                <a:ea typeface="+mn-ea"/>
              </a:rPr>
              <a:t>S</a:t>
            </a:r>
            <a:r>
              <a:rPr kumimoji="1" lang="zh-CN" altLang="en-US" sz="2400" dirty="0">
                <a:latin typeface="+mn-ea"/>
                <a:ea typeface="+mn-ea"/>
              </a:rPr>
              <a:t>｝，</a:t>
            </a:r>
            <a:r>
              <a:rPr kumimoji="1" lang="en-US" altLang="zh-CN" sz="2400" dirty="0">
                <a:latin typeface="+mn-ea"/>
                <a:ea typeface="+mn-ea"/>
              </a:rPr>
              <a:t>V</a:t>
            </a:r>
            <a:r>
              <a:rPr kumimoji="1" lang="en-US" altLang="zh-CN" sz="2400" baseline="-30000" dirty="0">
                <a:latin typeface="+mn-ea"/>
                <a:ea typeface="+mn-ea"/>
              </a:rPr>
              <a:t>T </a:t>
            </a:r>
            <a:r>
              <a:rPr kumimoji="1" lang="zh-CN" altLang="en-US" sz="2400" dirty="0">
                <a:latin typeface="+mn-ea"/>
                <a:ea typeface="+mn-ea"/>
              </a:rPr>
              <a:t>＝｛</a:t>
            </a:r>
            <a:r>
              <a:rPr kumimoji="1" lang="en-US" altLang="zh-CN" sz="2400" dirty="0">
                <a:latin typeface="+mn-ea"/>
                <a:ea typeface="+mn-ea"/>
              </a:rPr>
              <a:t>$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0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1</a:t>
            </a:r>
            <a:r>
              <a:rPr kumimoji="1" lang="zh-CN" altLang="en-US" sz="2400" dirty="0">
                <a:latin typeface="+mn-ea"/>
                <a:ea typeface="+mn-ea"/>
              </a:rPr>
              <a:t>｝，</a:t>
            </a:r>
          </a:p>
          <a:p>
            <a:pPr indent="674688" algn="just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P </a:t>
            </a:r>
            <a:r>
              <a:rPr kumimoji="1" lang="zh-CN" altLang="en-US" sz="2400" dirty="0">
                <a:latin typeface="+mn-ea"/>
                <a:ea typeface="+mn-ea"/>
              </a:rPr>
              <a:t>＝｛</a:t>
            </a:r>
            <a:r>
              <a:rPr kumimoji="1" lang="en-US" altLang="zh-CN" sz="2400" dirty="0">
                <a:latin typeface="+mn-ea"/>
                <a:ea typeface="+mn-ea"/>
              </a:rPr>
              <a:t>S→0S0</a:t>
            </a:r>
            <a:r>
              <a:rPr kumimoji="1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︱</a:t>
            </a:r>
            <a:r>
              <a:rPr kumimoji="1" lang="en-US" altLang="zh-CN" sz="2400" dirty="0">
                <a:latin typeface="+mn-ea"/>
                <a:ea typeface="+mn-ea"/>
              </a:rPr>
              <a:t>1S1</a:t>
            </a:r>
            <a:r>
              <a:rPr kumimoji="1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︱</a:t>
            </a:r>
            <a:r>
              <a:rPr kumimoji="1" lang="en-US" altLang="zh-CN" sz="2400" dirty="0">
                <a:latin typeface="+mn-ea"/>
                <a:ea typeface="+mn-ea"/>
              </a:rPr>
              <a:t>$ </a:t>
            </a:r>
            <a:r>
              <a:rPr kumimoji="1" lang="zh-CN" altLang="en-US" sz="2400" dirty="0">
                <a:latin typeface="+mn-ea"/>
                <a:ea typeface="+mn-ea"/>
              </a:rPr>
              <a:t>｝</a:t>
            </a:r>
          </a:p>
          <a:p>
            <a:pPr algn="l" eaLnBrk="1" hangingPunct="1">
              <a:lnSpc>
                <a:spcPct val="150000"/>
              </a:lnSpc>
            </a:pPr>
            <a:endParaRPr kumimoji="1" lang="zh-CN" altLang="en-US" sz="2400" dirty="0"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2400" dirty="0">
                <a:latin typeface="+mn-ea"/>
                <a:ea typeface="+mn-ea"/>
              </a:rPr>
              <a:t>    </a:t>
            </a:r>
            <a:r>
              <a:rPr kumimoji="1" lang="en-US" altLang="zh-CN" sz="2400" dirty="0">
                <a:latin typeface="+mn-ea"/>
                <a:ea typeface="+mn-ea"/>
              </a:rPr>
              <a:t>L(G</a:t>
            </a:r>
            <a:r>
              <a:rPr kumimoji="1" lang="zh-CN" altLang="en-US" sz="2400" dirty="0">
                <a:latin typeface="+mn-ea"/>
                <a:ea typeface="+mn-ea"/>
              </a:rPr>
              <a:t>）＝｛</a:t>
            </a:r>
            <a:r>
              <a:rPr kumimoji="1" lang="en-US" altLang="zh-CN" sz="2400" dirty="0">
                <a:latin typeface="+mn-ea"/>
                <a:ea typeface="+mn-ea"/>
              </a:rPr>
              <a:t>w$w</a:t>
            </a:r>
            <a:r>
              <a:rPr kumimoji="1" lang="en-US" altLang="zh-CN" sz="2400" baseline="30000" dirty="0">
                <a:latin typeface="+mn-ea"/>
                <a:ea typeface="+mn-ea"/>
              </a:rPr>
              <a:t>R</a:t>
            </a:r>
            <a:r>
              <a:rPr kumimoji="1" lang="en-US" altLang="zh-CN" sz="2400" dirty="0">
                <a:latin typeface="+mn-ea"/>
                <a:ea typeface="+mn-ea"/>
              </a:rPr>
              <a:t>︱n≥0, </a:t>
            </a:r>
            <a:r>
              <a:rPr kumimoji="1" lang="en-US" altLang="zh-CN" sz="2400" dirty="0" err="1">
                <a:latin typeface="+mn-ea"/>
                <a:ea typeface="+mn-ea"/>
              </a:rPr>
              <a:t>w</a:t>
            </a:r>
            <a:r>
              <a:rPr kumimoji="1" lang="en-US" altLang="zh-CN" sz="2400" baseline="30000" dirty="0" err="1">
                <a:latin typeface="+mn-ea"/>
                <a:ea typeface="+mn-ea"/>
              </a:rPr>
              <a:t>R</a:t>
            </a:r>
            <a:r>
              <a:rPr kumimoji="1" lang="en-US" altLang="zh-CN" sz="2400" dirty="0">
                <a:latin typeface="+mn-ea"/>
                <a:ea typeface="+mn-ea"/>
              </a:rPr>
              <a:t> </a:t>
            </a:r>
            <a:r>
              <a:rPr kumimoji="1" lang="zh-CN" altLang="en-US" sz="2400" dirty="0">
                <a:latin typeface="+mn-ea"/>
                <a:ea typeface="+mn-ea"/>
              </a:rPr>
              <a:t>为</a:t>
            </a:r>
            <a:r>
              <a:rPr kumimoji="1" lang="en-US" altLang="zh-CN" sz="2400" dirty="0">
                <a:latin typeface="+mn-ea"/>
                <a:ea typeface="+mn-ea"/>
              </a:rPr>
              <a:t>w</a:t>
            </a:r>
            <a:r>
              <a:rPr kumimoji="1" lang="zh-CN" altLang="en-US" sz="2400" dirty="0">
                <a:latin typeface="+mn-ea"/>
                <a:ea typeface="+mn-ea"/>
              </a:rPr>
              <a:t>之逆，</a:t>
            </a:r>
            <a:r>
              <a:rPr kumimoji="1" lang="en-US" altLang="zh-CN" sz="2400" dirty="0">
                <a:latin typeface="+mn-ea"/>
                <a:ea typeface="+mn-ea"/>
              </a:rPr>
              <a:t>w∈{0</a:t>
            </a:r>
            <a:r>
              <a:rPr kumimoji="1" lang="zh-CN" altLang="en-US" sz="2400" dirty="0"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latin typeface="+mn-ea"/>
                <a:ea typeface="+mn-ea"/>
              </a:rPr>
              <a:t>1}</a:t>
            </a:r>
            <a:r>
              <a:rPr kumimoji="1" lang="en-US" altLang="zh-CN" sz="2400" baseline="30000" dirty="0">
                <a:latin typeface="+mn-ea"/>
                <a:ea typeface="+mn-ea"/>
              </a:rPr>
              <a:t>*</a:t>
            </a:r>
            <a:r>
              <a:rPr kumimoji="1" lang="zh-CN" altLang="en-US" sz="2400" dirty="0">
                <a:latin typeface="+mn-ea"/>
                <a:ea typeface="+mn-ea"/>
              </a:rPr>
              <a:t>｝。 </a:t>
            </a:r>
          </a:p>
        </p:txBody>
      </p:sp>
    </p:spTree>
    <p:extLst>
      <p:ext uri="{BB962C8B-B14F-4D97-AF65-F5344CB8AC3E}">
        <p14:creationId xmlns:p14="http://schemas.microsoft.com/office/powerpoint/2010/main" val="3019307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43988-BABA-4C7E-A4E9-C24A57C8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BBD59E-20D4-4C9C-82D2-EA7C0B2D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46369" cy="3205166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sz="3200" dirty="0"/>
              <a:t>3</a:t>
            </a:r>
            <a:r>
              <a:rPr kumimoji="1" lang="zh-CN" altLang="en-US" sz="3200" dirty="0"/>
              <a:t>型文法（</a:t>
            </a:r>
            <a:r>
              <a:rPr kumimoji="1" lang="zh-CN" altLang="en-US" sz="3200" noProof="1"/>
              <a:t>正规文法，有限自动机）</a:t>
            </a:r>
            <a:endParaRPr kumimoji="1" lang="en-US" altLang="zh-CN" sz="3200" dirty="0"/>
          </a:p>
          <a:p>
            <a:pPr marL="0" indent="0">
              <a:buNone/>
            </a:pPr>
            <a:r>
              <a:rPr kumimoji="1" lang="zh-CN" altLang="en-US" sz="3200" b="1" dirty="0"/>
              <a:t>    </a:t>
            </a:r>
            <a:r>
              <a:rPr kumimoji="1" lang="zh-CN" altLang="en-US" sz="2800" dirty="0"/>
              <a:t>文法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CN" sz="2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l-GR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Σ, </a:t>
            </a:r>
            <a:r>
              <a:rPr lang="en-US" altLang="zh-CN" sz="2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28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1" lang="zh-CN" altLang="en-US" sz="2800" dirty="0"/>
              <a:t>的产生式</a:t>
            </a:r>
            <a:r>
              <a:rPr kumimoji="1" lang="zh-CN" altLang="en-US" sz="2800" dirty="0">
                <a:latin typeface="宋体" pitchFamily="2" charset="-122"/>
              </a:rPr>
              <a:t>只能是以下两者之一</a:t>
            </a:r>
            <a:r>
              <a:rPr kumimoji="1" lang="zh-CN" altLang="en-US" sz="2800" b="1" dirty="0">
                <a:latin typeface="宋体" pitchFamily="2" charset="-122"/>
              </a:rPr>
              <a:t>：</a:t>
            </a:r>
            <a:endParaRPr kumimoji="1" lang="en-US" altLang="zh-CN" sz="2800" b="1" dirty="0">
              <a:latin typeface="宋体" pitchFamily="2" charset="-122"/>
            </a:endParaRPr>
          </a:p>
          <a:p>
            <a:pPr marR="106710" lvl="1" algn="l"/>
            <a:r>
              <a:rPr lang="en-US" altLang="zh-CN" sz="2800" dirty="0">
                <a:solidFill>
                  <a:schemeClr val="tx1"/>
                </a:solidFill>
                <a:sym typeface="Symbol" pitchFamily="2" charset="2"/>
              </a:rPr>
              <a:t>A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→</a:t>
            </a:r>
            <a:r>
              <a:rPr lang="en-US" altLang="zh-CN" sz="2800" dirty="0">
                <a:solidFill>
                  <a:schemeClr val="tx1"/>
                </a:solidFill>
                <a:sym typeface="Symbol" pitchFamily="2" charset="2"/>
              </a:rPr>
              <a:t>  | a | </a:t>
            </a:r>
            <a:r>
              <a:rPr lang="en-US" altLang="zh-CN" sz="2800" dirty="0" err="1">
                <a:solidFill>
                  <a:schemeClr val="tx1"/>
                </a:solidFill>
                <a:sym typeface="Symbol" pitchFamily="2" charset="2"/>
              </a:rPr>
              <a:t>aB</a:t>
            </a:r>
            <a:r>
              <a:rPr lang="en-US" altLang="zh-CN" sz="2800" dirty="0">
                <a:solidFill>
                  <a:schemeClr val="tx1"/>
                </a:solidFill>
                <a:sym typeface="Symbol" pitchFamily="2" charset="2"/>
              </a:rPr>
              <a:t>     A,B 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∈ V</a:t>
            </a:r>
            <a:r>
              <a:rPr kumimoji="1" lang="en-US" altLang="zh-CN" sz="2800" b="1" baseline="-30000" dirty="0">
                <a:solidFill>
                  <a:schemeClr val="tx1"/>
                </a:solidFill>
                <a:latin typeface="宋体" pitchFamily="2" charset="-122"/>
              </a:rPr>
              <a:t>N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 , </a:t>
            </a:r>
            <a:r>
              <a:rPr kumimoji="1"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a ∈ V</a:t>
            </a:r>
            <a:r>
              <a:rPr kumimoji="1" lang="en-US" altLang="zh-CN" sz="2800" b="1" baseline="-30000" dirty="0">
                <a:solidFill>
                  <a:srgbClr val="0000FF"/>
                </a:solidFill>
                <a:latin typeface="宋体" pitchFamily="2" charset="-122"/>
              </a:rPr>
              <a:t>T</a:t>
            </a:r>
            <a:r>
              <a:rPr kumimoji="1"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</a:rPr>
              <a:t>– 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右线性文法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  <a:p>
            <a:pPr marR="106710" lvl="1" algn="l"/>
            <a:r>
              <a:rPr lang="en-US" altLang="zh-CN" sz="2800" dirty="0">
                <a:solidFill>
                  <a:schemeClr val="tx1"/>
                </a:solidFill>
                <a:sym typeface="Symbol" pitchFamily="2" charset="2"/>
              </a:rPr>
              <a:t>A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→</a:t>
            </a:r>
            <a:r>
              <a:rPr lang="en-US" altLang="zh-CN" sz="2800" dirty="0">
                <a:solidFill>
                  <a:schemeClr val="tx1"/>
                </a:solidFill>
                <a:sym typeface="Symbol" pitchFamily="2" charset="2"/>
              </a:rPr>
              <a:t>  | a | Ba     A,B 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∈ V</a:t>
            </a:r>
            <a:r>
              <a:rPr kumimoji="1" lang="en-US" altLang="zh-CN" sz="2800" b="1" baseline="-30000" dirty="0">
                <a:solidFill>
                  <a:schemeClr val="tx1"/>
                </a:solidFill>
                <a:latin typeface="宋体" pitchFamily="2" charset="-122"/>
              </a:rPr>
              <a:t>N</a:t>
            </a:r>
            <a:r>
              <a:rPr kumimoji="1" lang="en-US" altLang="zh-CN" sz="2800" b="1" dirty="0">
                <a:solidFill>
                  <a:schemeClr val="tx1"/>
                </a:solidFill>
                <a:latin typeface="宋体" pitchFamily="2" charset="-122"/>
              </a:rPr>
              <a:t> , </a:t>
            </a:r>
            <a:r>
              <a:rPr kumimoji="1"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a ∈ V</a:t>
            </a:r>
            <a:r>
              <a:rPr kumimoji="1" lang="en-US" altLang="zh-CN" sz="2800" b="1" baseline="-30000" dirty="0">
                <a:solidFill>
                  <a:srgbClr val="0000FF"/>
                </a:solidFill>
                <a:latin typeface="宋体" pitchFamily="2" charset="-122"/>
              </a:rPr>
              <a:t>T</a:t>
            </a:r>
            <a:r>
              <a:rPr lang="en-US" altLang="zh-CN" sz="2800" dirty="0">
                <a:solidFill>
                  <a:srgbClr val="0000FF"/>
                </a:solidFill>
                <a:latin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chemeClr val="tx1"/>
                </a:solidFill>
                <a:latin typeface="Arial" panose="020B0604020202020204" pitchFamily="34" charset="0"/>
              </a:rPr>
              <a:t>– 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左线性文法</a:t>
            </a:r>
            <a:endParaRPr lang="en-US" altLang="zh-CN" sz="2800" dirty="0">
              <a:solidFill>
                <a:srgbClr val="FF0000"/>
              </a:solidFill>
              <a:sym typeface="Symbol" pitchFamily="2" charset="2"/>
            </a:endParaRPr>
          </a:p>
          <a:p>
            <a:pPr marL="457200" marR="106710" lvl="1" indent="0" algn="l">
              <a:buNone/>
            </a:pPr>
            <a:r>
              <a:rPr lang="zh-CN" altLang="en-US" sz="2800" dirty="0">
                <a:solidFill>
                  <a:schemeClr val="tx1"/>
                </a:solidFill>
              </a:rPr>
              <a:t>统称</a:t>
            </a:r>
            <a:r>
              <a:rPr lang="en-US" altLang="zh-CN" sz="2800" dirty="0">
                <a:solidFill>
                  <a:srgbClr val="FF0000"/>
                </a:solidFill>
              </a:rPr>
              <a:t>3</a:t>
            </a:r>
            <a:r>
              <a:rPr lang="zh-CN" altLang="en-US" sz="2800" dirty="0">
                <a:solidFill>
                  <a:srgbClr val="FF0000"/>
                </a:solidFill>
              </a:rPr>
              <a:t>型文法</a:t>
            </a:r>
            <a:r>
              <a:rPr lang="zh-CN" altLang="en-US" sz="2800" dirty="0">
                <a:solidFill>
                  <a:schemeClr val="tx1"/>
                </a:solidFill>
              </a:rPr>
              <a:t>，又叫</a:t>
            </a:r>
            <a:r>
              <a:rPr lang="zh-CN" altLang="en-US" sz="2800" dirty="0">
                <a:solidFill>
                  <a:srgbClr val="FF0000"/>
                </a:solidFill>
              </a:rPr>
              <a:t>正则文法  </a:t>
            </a:r>
            <a:r>
              <a:rPr lang="zh-CN" altLang="en-US" sz="2800" dirty="0">
                <a:solidFill>
                  <a:srgbClr val="0000FF"/>
                </a:solidFill>
              </a:rPr>
              <a:t>（跟教材</a:t>
            </a:r>
            <a:r>
              <a:rPr lang="en-US" altLang="zh-CN" sz="2800" dirty="0">
                <a:solidFill>
                  <a:srgbClr val="0000FF"/>
                </a:solidFill>
              </a:rPr>
              <a:t>P26</a:t>
            </a:r>
            <a:r>
              <a:rPr lang="zh-CN" altLang="en-US" sz="2800" dirty="0">
                <a:solidFill>
                  <a:srgbClr val="0000FF"/>
                </a:solidFill>
              </a:rPr>
              <a:t>的区别</a:t>
            </a:r>
            <a:r>
              <a:rPr lang="en-US" altLang="zh-CN" sz="2800" dirty="0">
                <a:solidFill>
                  <a:srgbClr val="0000FF"/>
                </a:solidFill>
              </a:rPr>
              <a:t>?</a:t>
            </a:r>
            <a:r>
              <a:rPr lang="zh-CN" altLang="en-US" sz="2800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3B940AF-977A-3BAE-247E-87E9680345D6}"/>
              </a:ext>
            </a:extLst>
          </p:cNvPr>
          <p:cNvSpPr/>
          <p:nvPr/>
        </p:nvSpPr>
        <p:spPr>
          <a:xfrm>
            <a:off x="819293" y="4123911"/>
            <a:ext cx="10184129" cy="2299750"/>
          </a:xfrm>
          <a:prstGeom prst="roundRect">
            <a:avLst>
              <a:gd name="adj" fmla="val 549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[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例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]  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文法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G 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＝（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V</a:t>
            </a:r>
            <a:r>
              <a:rPr kumimoji="1" lang="en-US" altLang="zh-CN" sz="2000" baseline="-30000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V</a:t>
            </a:r>
            <a:r>
              <a:rPr kumimoji="1" lang="en-US" altLang="zh-CN" sz="2000" baseline="-30000" dirty="0">
                <a:solidFill>
                  <a:schemeClr val="tx1"/>
                </a:solidFill>
                <a:latin typeface="+mn-ea"/>
                <a:ea typeface="+mn-ea"/>
              </a:rPr>
              <a:t>T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P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S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）是正则文法</a:t>
            </a:r>
          </a:p>
          <a:p>
            <a:pPr indent="1093788" algn="just" eaLnBrk="1" hangingPunct="1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V</a:t>
            </a:r>
            <a:r>
              <a:rPr kumimoji="1" lang="en-US" altLang="zh-CN" sz="2000" baseline="-30000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＝｛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S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｝，   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V</a:t>
            </a:r>
            <a:r>
              <a:rPr kumimoji="1" lang="en-US" altLang="zh-CN" sz="2000" baseline="-30000" dirty="0">
                <a:solidFill>
                  <a:schemeClr val="tx1"/>
                </a:solidFill>
                <a:latin typeface="+mn-ea"/>
                <a:ea typeface="+mn-ea"/>
              </a:rPr>
              <a:t>T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＝｛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0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｝，</a:t>
            </a:r>
          </a:p>
          <a:p>
            <a:pPr indent="1093788" algn="just">
              <a:lnSpc>
                <a:spcPct val="110000"/>
              </a:lnSpc>
              <a:spcBef>
                <a:spcPct val="20000"/>
              </a:spcBef>
            </a:pP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P 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＝｛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S→0A︱1B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A→0︱1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B→0︱1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｝</a:t>
            </a:r>
            <a:endParaRPr kumimoji="1"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indent="1093788" algn="just">
              <a:lnSpc>
                <a:spcPct val="110000"/>
              </a:lnSpc>
              <a:spcBef>
                <a:spcPct val="20000"/>
              </a:spcBef>
            </a:pPr>
            <a:endParaRPr kumimoji="1" lang="zh-CN" altLang="en-US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10000"/>
              </a:lnSpc>
              <a:spcBef>
                <a:spcPct val="20000"/>
              </a:spcBef>
            </a:pP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        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L(G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）＝｛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00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01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11</a:t>
            </a: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｝。 </a:t>
            </a:r>
          </a:p>
        </p:txBody>
      </p:sp>
    </p:spTree>
    <p:extLst>
      <p:ext uri="{BB962C8B-B14F-4D97-AF65-F5344CB8AC3E}">
        <p14:creationId xmlns:p14="http://schemas.microsoft.com/office/powerpoint/2010/main" val="32959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84A4D-D55B-4EFB-A716-128B2B88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 文法的类型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DC561C-4BA7-4D72-87E6-3C90CB4A4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07830" cy="3738664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/>
              <a:t>文法的类型与表达能力</a:t>
            </a:r>
            <a:endParaRPr lang="en-US" altLang="zh-CN" sz="3200" dirty="0"/>
          </a:p>
          <a:p>
            <a:pPr lvl="1" algn="l"/>
            <a:r>
              <a:rPr kumimoji="1" lang="zh-CN" altLang="en-US" sz="2800" dirty="0">
                <a:solidFill>
                  <a:schemeClr val="tx1"/>
                </a:solidFill>
              </a:rPr>
              <a:t>从 </a:t>
            </a:r>
            <a:r>
              <a:rPr kumimoji="1" lang="en-US" altLang="zh-CN" sz="2800" dirty="0">
                <a:solidFill>
                  <a:schemeClr val="tx1"/>
                </a:solidFill>
              </a:rPr>
              <a:t>0</a:t>
            </a:r>
            <a:r>
              <a:rPr kumimoji="1" lang="zh-CN" altLang="en-US" sz="2800" dirty="0">
                <a:solidFill>
                  <a:schemeClr val="tx1"/>
                </a:solidFill>
              </a:rPr>
              <a:t> 型文法到 </a:t>
            </a:r>
            <a:r>
              <a:rPr kumimoji="1" lang="en-US" altLang="zh-CN" sz="2800" dirty="0">
                <a:solidFill>
                  <a:schemeClr val="tx1"/>
                </a:solidFill>
              </a:rPr>
              <a:t>3</a:t>
            </a:r>
            <a:r>
              <a:rPr kumimoji="1" lang="zh-CN" altLang="en-US" sz="2800" dirty="0">
                <a:solidFill>
                  <a:schemeClr val="tx1"/>
                </a:solidFill>
              </a:rPr>
              <a:t> 型文法，限制逐渐增多，表达能力也逐渐减弱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pPr lvl="1" algn="l"/>
            <a:r>
              <a:rPr kumimoji="1" lang="zh-CN" altLang="en-US" sz="2800" dirty="0">
                <a:solidFill>
                  <a:schemeClr val="tx1"/>
                </a:solidFill>
              </a:rPr>
              <a:t>如果</a:t>
            </a:r>
            <a:r>
              <a:rPr kumimoji="1" lang="en-US" altLang="zh-CN" sz="2800" dirty="0">
                <a:solidFill>
                  <a:schemeClr val="tx1"/>
                </a:solidFill>
              </a:rPr>
              <a:t>L0</a:t>
            </a:r>
            <a:r>
              <a:rPr kumimoji="1" lang="zh-CN" altLang="en-US" sz="2800" dirty="0">
                <a:solidFill>
                  <a:schemeClr val="tx1"/>
                </a:solidFill>
              </a:rPr>
              <a:t>、</a:t>
            </a:r>
            <a:r>
              <a:rPr kumimoji="1" lang="en-US" altLang="zh-CN" sz="2800" dirty="0">
                <a:solidFill>
                  <a:schemeClr val="tx1"/>
                </a:solidFill>
              </a:rPr>
              <a:t>L1</a:t>
            </a:r>
            <a:r>
              <a:rPr kumimoji="1" lang="zh-CN" altLang="en-US" sz="2800" dirty="0">
                <a:solidFill>
                  <a:schemeClr val="tx1"/>
                </a:solidFill>
              </a:rPr>
              <a:t>、</a:t>
            </a:r>
            <a:r>
              <a:rPr kumimoji="1" lang="en-US" altLang="zh-CN" sz="2800" dirty="0">
                <a:solidFill>
                  <a:schemeClr val="tx1"/>
                </a:solidFill>
              </a:rPr>
              <a:t>L2</a:t>
            </a:r>
            <a:r>
              <a:rPr kumimoji="1" lang="zh-CN" altLang="en-US" sz="2800" dirty="0">
                <a:solidFill>
                  <a:schemeClr val="tx1"/>
                </a:solidFill>
              </a:rPr>
              <a:t>和</a:t>
            </a:r>
            <a:r>
              <a:rPr kumimoji="1" lang="en-US" altLang="zh-CN" sz="2800" dirty="0">
                <a:solidFill>
                  <a:schemeClr val="tx1"/>
                </a:solidFill>
              </a:rPr>
              <a:t>L3</a:t>
            </a:r>
            <a:r>
              <a:rPr kumimoji="1" lang="zh-CN" altLang="en-US" sz="2800" dirty="0">
                <a:solidFill>
                  <a:schemeClr val="tx1"/>
                </a:solidFill>
              </a:rPr>
              <a:t>分别是</a:t>
            </a:r>
            <a:r>
              <a:rPr kumimoji="1" lang="en-US" altLang="zh-CN" sz="2800" dirty="0">
                <a:solidFill>
                  <a:schemeClr val="tx1"/>
                </a:solidFill>
              </a:rPr>
              <a:t>0</a:t>
            </a:r>
            <a:r>
              <a:rPr kumimoji="1" lang="zh-CN" altLang="en-US" sz="2800" dirty="0">
                <a:solidFill>
                  <a:schemeClr val="tx1"/>
                </a:solidFill>
              </a:rPr>
              <a:t>型文法、</a:t>
            </a:r>
            <a:r>
              <a:rPr kumimoji="1" lang="en-US" altLang="zh-CN" sz="2800" dirty="0">
                <a:solidFill>
                  <a:schemeClr val="tx1"/>
                </a:solidFill>
              </a:rPr>
              <a:t>1</a:t>
            </a:r>
            <a:r>
              <a:rPr kumimoji="1" lang="zh-CN" altLang="en-US" sz="2800" dirty="0">
                <a:solidFill>
                  <a:schemeClr val="tx1"/>
                </a:solidFill>
              </a:rPr>
              <a:t>型文法、</a:t>
            </a:r>
            <a:r>
              <a:rPr kumimoji="1" lang="en-US" altLang="zh-CN" sz="2800" dirty="0">
                <a:solidFill>
                  <a:schemeClr val="tx1"/>
                </a:solidFill>
              </a:rPr>
              <a:t>2</a:t>
            </a:r>
            <a:r>
              <a:rPr kumimoji="1" lang="zh-CN" altLang="en-US" sz="2800" dirty="0">
                <a:solidFill>
                  <a:schemeClr val="tx1"/>
                </a:solidFill>
              </a:rPr>
              <a:t>型文法和</a:t>
            </a:r>
            <a:r>
              <a:rPr kumimoji="1" lang="en-US" altLang="zh-CN" sz="2800" dirty="0">
                <a:solidFill>
                  <a:schemeClr val="tx1"/>
                </a:solidFill>
              </a:rPr>
              <a:t>3</a:t>
            </a:r>
            <a:r>
              <a:rPr kumimoji="1" lang="zh-CN" altLang="en-US" sz="2800" dirty="0">
                <a:solidFill>
                  <a:schemeClr val="tx1"/>
                </a:solidFill>
              </a:rPr>
              <a:t>型文法能产生的语言之集，则有如下关系：</a:t>
            </a:r>
            <a:br>
              <a:rPr kumimoji="1" lang="en-US" altLang="zh-CN" sz="2800" dirty="0">
                <a:solidFill>
                  <a:schemeClr val="tx1"/>
                </a:solidFill>
              </a:rPr>
            </a:br>
            <a:r>
              <a:rPr kumimoji="1" lang="en-US" altLang="zh-CN" sz="2800" dirty="0">
                <a:solidFill>
                  <a:schemeClr val="tx1"/>
                </a:solidFill>
              </a:rPr>
              <a:t>		L0 ⊋ L1 ⊋ L2 ⊋ L3</a:t>
            </a:r>
            <a:endParaRPr kumimoji="1" lang="zh-CN" altLang="en-US" sz="2800" dirty="0">
              <a:solidFill>
                <a:schemeClr val="tx1"/>
              </a:solidFill>
            </a:endParaRPr>
          </a:p>
          <a:p>
            <a:pPr algn="l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9BCBB53-A2A1-4999-B9BF-C78AD8FE3D3E}"/>
              </a:ext>
            </a:extLst>
          </p:cNvPr>
          <p:cNvGrpSpPr/>
          <p:nvPr/>
        </p:nvGrpSpPr>
        <p:grpSpPr>
          <a:xfrm>
            <a:off x="7182008" y="3213259"/>
            <a:ext cx="3687926" cy="3387127"/>
            <a:chOff x="904345" y="3284550"/>
            <a:chExt cx="2915712" cy="2691426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A929878-9931-4657-8F3B-8C338CB57A43}"/>
                </a:ext>
              </a:extLst>
            </p:cNvPr>
            <p:cNvSpPr/>
            <p:nvPr/>
          </p:nvSpPr>
          <p:spPr bwMode="auto">
            <a:xfrm>
              <a:off x="904345" y="3284550"/>
              <a:ext cx="2915712" cy="2691426"/>
            </a:xfrm>
            <a:prstGeom prst="ellipse">
              <a:avLst/>
            </a:prstGeom>
            <a:solidFill>
              <a:srgbClr val="0070C0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7CAE8DB-DA7F-4997-B0F4-38861BF375E2}"/>
                </a:ext>
              </a:extLst>
            </p:cNvPr>
            <p:cNvSpPr/>
            <p:nvPr/>
          </p:nvSpPr>
          <p:spPr bwMode="auto">
            <a:xfrm>
              <a:off x="1267264" y="3628825"/>
              <a:ext cx="2222558" cy="2051592"/>
            </a:xfrm>
            <a:prstGeom prst="ellipse">
              <a:avLst/>
            </a:prstGeom>
            <a:solidFill>
              <a:srgbClr val="92D050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3C75E44-7B91-4E19-89BF-2BE2FD3AA252}"/>
                </a:ext>
              </a:extLst>
            </p:cNvPr>
            <p:cNvSpPr txBox="1"/>
            <p:nvPr/>
          </p:nvSpPr>
          <p:spPr>
            <a:xfrm>
              <a:off x="1722489" y="3290765"/>
              <a:ext cx="1354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0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型文法</a:t>
              </a: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F2BA59B-C301-4C1D-8F90-2FF01CFAE2B1}"/>
                </a:ext>
              </a:extLst>
            </p:cNvPr>
            <p:cNvSpPr txBox="1"/>
            <p:nvPr/>
          </p:nvSpPr>
          <p:spPr>
            <a:xfrm>
              <a:off x="1701535" y="3692527"/>
              <a:ext cx="1354015" cy="366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型文法</a:t>
              </a: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5ADEDD7-E31C-42A1-AF52-7FB93306F386}"/>
                </a:ext>
              </a:extLst>
            </p:cNvPr>
            <p:cNvSpPr/>
            <p:nvPr/>
          </p:nvSpPr>
          <p:spPr bwMode="auto">
            <a:xfrm>
              <a:off x="1524000" y="4055644"/>
              <a:ext cx="1632978" cy="1507364"/>
            </a:xfrm>
            <a:prstGeom prst="ellipse">
              <a:avLst/>
            </a:prstGeom>
            <a:solidFill>
              <a:srgbClr val="FF6600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66C07D0-92B4-4821-8C83-7A5BDFB5CF0D}"/>
                </a:ext>
              </a:extLst>
            </p:cNvPr>
            <p:cNvSpPr txBox="1"/>
            <p:nvPr/>
          </p:nvSpPr>
          <p:spPr>
            <a:xfrm>
              <a:off x="1731688" y="4174377"/>
              <a:ext cx="1293708" cy="366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2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型文法</a:t>
              </a: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9214994-5E30-4537-8BE3-5BAC1DB25597}"/>
                </a:ext>
              </a:extLst>
            </p:cNvPr>
            <p:cNvSpPr/>
            <p:nvPr/>
          </p:nvSpPr>
          <p:spPr bwMode="auto">
            <a:xfrm>
              <a:off x="1836196" y="4541218"/>
              <a:ext cx="990600" cy="931736"/>
            </a:xfrm>
            <a:prstGeom prst="ellipse">
              <a:avLst/>
            </a:prstGeom>
            <a:solidFill>
              <a:srgbClr val="E5EFF7">
                <a:alpha val="96001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/>
                <a:t>3</a:t>
              </a:r>
              <a:r>
                <a:rPr lang="zh-CN" altLang="en-US" sz="2400" b="1" dirty="0"/>
                <a:t>型文法</a:t>
              </a:r>
              <a:endPara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676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</a:p>
          <a:p>
            <a:pPr>
              <a:lnSpc>
                <a:spcPct val="16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</a:p>
          <a:p>
            <a:pPr>
              <a:lnSpc>
                <a:spcPct val="170000"/>
              </a:lnSpc>
              <a:defRPr/>
            </a:pP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2.3 </a:t>
            </a:r>
            <a:r>
              <a:rPr lang="zh-CN" altLang="en-US" b="1" dirty="0"/>
              <a:t>文法和语言的形式化定义</a:t>
            </a:r>
          </a:p>
          <a:p>
            <a:pPr>
              <a:lnSpc>
                <a:spcPct val="18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</a:p>
          <a:p>
            <a:pPr>
              <a:lnSpc>
                <a:spcPct val="16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2.5</a:t>
            </a:r>
            <a:r>
              <a:rPr lang="zh-CN" altLang="en-US" b="1" u="sng" dirty="0">
                <a:solidFill>
                  <a:srgbClr val="C00000"/>
                </a:solidFill>
              </a:rPr>
              <a:t>上下文无关文法及其语法树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程序语言的描述工具</a:t>
            </a:r>
            <a:endParaRPr lang="en-US" altLang="zh-CN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245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EAC66-8FBC-48D7-9CB2-F4313F3E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0FA69-4B1C-41A9-87FF-FE5CA0B9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3200" dirty="0"/>
              <a:t>上下文无关文法</a:t>
            </a:r>
            <a:r>
              <a:rPr lang="en-US" altLang="zh-CN" sz="3200" dirty="0"/>
              <a:t>-</a:t>
            </a:r>
            <a:r>
              <a:rPr lang="zh-CN" altLang="en-US" sz="3200" dirty="0"/>
              <a:t>描述程序语言的语法结构</a:t>
            </a:r>
            <a:endParaRPr lang="en-US" altLang="zh-CN" sz="3200" dirty="0"/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latin typeface="+mn-ea"/>
                <a:ea typeface="+mn-ea"/>
              </a:rPr>
              <a:t>    </a:t>
            </a:r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G[E]: </a:t>
            </a:r>
            <a:r>
              <a:rPr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→Ident</a:t>
            </a:r>
            <a:r>
              <a:rPr kumimoji="1"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| 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Exp+Exp</a:t>
            </a:r>
            <a:r>
              <a:rPr kumimoji="1" lang="en-US" altLang="zh-CN" sz="2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| Exp*Exp | (Exp) | Number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SysY2022:</a:t>
            </a:r>
          </a:p>
          <a:p>
            <a:pPr marL="0" indent="0">
              <a:buNone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Stmt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LVal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'=' Exp ';' | [Exp] ';' | Block </a:t>
            </a:r>
          </a:p>
          <a:p>
            <a:pPr marL="0" indent="0">
              <a:buNone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| '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'(' Cond ')'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Stmt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[ '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else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Stmt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] </a:t>
            </a:r>
          </a:p>
          <a:p>
            <a:pPr marL="0" indent="0">
              <a:buNone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| '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while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'(' Cond ')'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Stmt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indent="0">
              <a:buNone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| 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'break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';' | '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continue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';’ </a:t>
            </a:r>
          </a:p>
          <a:p>
            <a:pPr marL="0" indent="0">
              <a:buNone/>
            </a:pP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| '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return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[Exp] ';' 	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endParaRPr lang="en-US" altLang="zh-CN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05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52199-9507-4607-A32D-FAAD5CF0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E3536-785E-4C49-B36B-A422D7ED2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5238608" cy="553138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200" dirty="0"/>
              <a:t>上下文无关文法示例</a:t>
            </a:r>
            <a:endParaRPr lang="en-US" altLang="zh-CN" sz="3200" dirty="0"/>
          </a:p>
          <a:p>
            <a:pPr marL="457200" lvl="1" indent="0">
              <a:buNone/>
            </a:pPr>
            <a:r>
              <a:rPr kumimoji="1" lang="en-US" altLang="zh-CN" sz="2800" noProof="1">
                <a:solidFill>
                  <a:schemeClr val="tx1"/>
                </a:solidFill>
              </a:rPr>
              <a:t>[</a:t>
            </a:r>
            <a:r>
              <a:rPr kumimoji="1" lang="zh-CN" altLang="en-US" sz="2800" noProof="1">
                <a:solidFill>
                  <a:schemeClr val="tx1"/>
                </a:solidFill>
              </a:rPr>
              <a:t>例</a:t>
            </a:r>
            <a:r>
              <a:rPr kumimoji="1" lang="en-US" altLang="zh-CN" sz="2800" noProof="1">
                <a:solidFill>
                  <a:schemeClr val="tx1"/>
                </a:solidFill>
              </a:rPr>
              <a:t>]  </a:t>
            </a:r>
            <a:r>
              <a:rPr kumimoji="1" lang="zh-CN" altLang="en-US" sz="2800" noProof="1">
                <a:solidFill>
                  <a:schemeClr val="tx1"/>
                </a:solidFill>
              </a:rPr>
              <a:t>文法 </a:t>
            </a:r>
            <a:r>
              <a:rPr kumimoji="1" lang="en-US" altLang="zh-CN" sz="2800" noProof="1">
                <a:solidFill>
                  <a:schemeClr val="tx1"/>
                </a:solidFill>
              </a:rPr>
              <a:t>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1</a:t>
            </a:r>
            <a:r>
              <a:rPr kumimoji="1" lang="en-US" altLang="zh-CN" sz="2800" noProof="1">
                <a:solidFill>
                  <a:schemeClr val="tx1"/>
                </a:solidFill>
              </a:rPr>
              <a:t>[A]</a:t>
            </a:r>
            <a:r>
              <a:rPr kumimoji="1" lang="zh-CN" altLang="en-US" sz="2800" dirty="0">
                <a:solidFill>
                  <a:schemeClr val="tx1"/>
                </a:solidFill>
              </a:rPr>
              <a:t>：</a:t>
            </a:r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  <a:sym typeface="Symbol" pitchFamily="2" charset="2"/>
              </a:rPr>
              <a:t>	</a:t>
            </a:r>
            <a:r>
              <a:rPr kumimoji="1" lang="en-US" altLang="zh-CN" sz="2800" dirty="0">
                <a:solidFill>
                  <a:schemeClr val="tx1"/>
                </a:solidFill>
                <a:sym typeface="Symbol" pitchFamily="2" charset="2"/>
              </a:rPr>
              <a:t>A  c | Ab</a:t>
            </a:r>
          </a:p>
          <a:p>
            <a:pPr lvl="1"/>
            <a:r>
              <a:rPr kumimoji="1" lang="en-US" altLang="zh-CN" sz="2800" dirty="0">
                <a:solidFill>
                  <a:schemeClr val="tx1"/>
                </a:solidFill>
              </a:rPr>
              <a:t>	L(</a:t>
            </a:r>
            <a:r>
              <a:rPr kumimoji="1" lang="en-US" altLang="zh-CN" sz="2800" noProof="1">
                <a:solidFill>
                  <a:schemeClr val="tx1"/>
                </a:solidFill>
              </a:rPr>
              <a:t>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1</a:t>
            </a:r>
            <a:r>
              <a:rPr kumimoji="1" lang="en-US" altLang="zh-CN" sz="2800" noProof="1">
                <a:solidFill>
                  <a:schemeClr val="tx1"/>
                </a:solidFill>
              </a:rPr>
              <a:t>)</a:t>
            </a:r>
            <a:r>
              <a:rPr kumimoji="1" lang="en-US" altLang="zh-CN" sz="2800" dirty="0">
                <a:solidFill>
                  <a:schemeClr val="tx1"/>
                </a:solidFill>
              </a:rPr>
              <a:t>?</a:t>
            </a:r>
          </a:p>
          <a:p>
            <a:pPr lvl="1"/>
            <a:endParaRPr kumimoji="1" lang="en-US" altLang="zh-CN" sz="2800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sz="2800" dirty="0">
                <a:solidFill>
                  <a:schemeClr val="tx1"/>
                </a:solidFill>
              </a:rPr>
              <a:t>L(</a:t>
            </a:r>
            <a:r>
              <a:rPr kumimoji="1" lang="en-US" altLang="zh-CN" sz="2800" noProof="1">
                <a:solidFill>
                  <a:schemeClr val="tx1"/>
                </a:solidFill>
              </a:rPr>
              <a:t>G</a:t>
            </a:r>
            <a:r>
              <a:rPr kumimoji="1" lang="en-US" altLang="zh-CN" sz="2800" baseline="-25000" dirty="0">
                <a:solidFill>
                  <a:schemeClr val="tx1"/>
                </a:solidFill>
              </a:rPr>
              <a:t>1</a:t>
            </a:r>
            <a:r>
              <a:rPr kumimoji="1" lang="en-US" altLang="zh-CN" sz="2800" dirty="0">
                <a:solidFill>
                  <a:schemeClr val="tx1"/>
                </a:solidFill>
              </a:rPr>
              <a:t>)={c</a:t>
            </a:r>
            <a:r>
              <a:rPr kumimoji="1" lang="zh-CN" altLang="en-US" sz="2800" dirty="0">
                <a:solidFill>
                  <a:schemeClr val="tx1"/>
                </a:solidFill>
              </a:rPr>
              <a:t>，</a:t>
            </a:r>
            <a:r>
              <a:rPr kumimoji="1" lang="en-US" altLang="zh-CN" sz="2800" dirty="0" err="1">
                <a:solidFill>
                  <a:schemeClr val="tx1"/>
                </a:solidFill>
              </a:rPr>
              <a:t>cb</a:t>
            </a:r>
            <a:r>
              <a:rPr kumimoji="1" lang="zh-CN" altLang="en-US" sz="2800" dirty="0">
                <a:solidFill>
                  <a:schemeClr val="tx1"/>
                </a:solidFill>
              </a:rPr>
              <a:t>，</a:t>
            </a:r>
            <a:r>
              <a:rPr kumimoji="1" lang="en-US" altLang="zh-CN" sz="2800" dirty="0" err="1">
                <a:solidFill>
                  <a:schemeClr val="tx1"/>
                </a:solidFill>
              </a:rPr>
              <a:t>cbb</a:t>
            </a:r>
            <a:r>
              <a:rPr kumimoji="1" lang="zh-CN" altLang="en-US" sz="2800" dirty="0">
                <a:solidFill>
                  <a:schemeClr val="tx1"/>
                </a:solidFill>
              </a:rPr>
              <a:t>，</a:t>
            </a:r>
            <a:r>
              <a:rPr kumimoji="1" lang="zh-CN" altLang="en-US" sz="2800" dirty="0">
                <a:solidFill>
                  <a:schemeClr val="tx1"/>
                </a:solidFill>
                <a:sym typeface="Symbol" pitchFamily="2" charset="2"/>
              </a:rPr>
              <a:t></a:t>
            </a:r>
            <a:r>
              <a:rPr kumimoji="1" lang="en-US" altLang="zh-CN" sz="2800" dirty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</a:rPr>
              <a:t>以</a:t>
            </a:r>
            <a:r>
              <a:rPr kumimoji="1" lang="en-US" altLang="zh-CN" sz="2800" dirty="0">
                <a:solidFill>
                  <a:schemeClr val="tx1"/>
                </a:solidFill>
              </a:rPr>
              <a:t>c</a:t>
            </a:r>
            <a:r>
              <a:rPr kumimoji="1" lang="zh-CN" altLang="en-US" sz="2800" dirty="0">
                <a:solidFill>
                  <a:schemeClr val="tx1"/>
                </a:solidFill>
              </a:rPr>
              <a:t>开头，后继若干个</a:t>
            </a:r>
            <a:r>
              <a:rPr kumimoji="1" lang="en-US" altLang="zh-CN" sz="2800" dirty="0">
                <a:solidFill>
                  <a:schemeClr val="tx1"/>
                </a:solidFill>
              </a:rPr>
              <a:t>b</a:t>
            </a:r>
          </a:p>
          <a:p>
            <a:pPr marL="457200" lvl="1" indent="0">
              <a:buNone/>
            </a:pPr>
            <a:r>
              <a:rPr kumimoji="1" lang="en-US" altLang="zh-CN" sz="2800" dirty="0">
                <a:solidFill>
                  <a:schemeClr val="tx1"/>
                </a:solidFill>
              </a:rPr>
              <a:t>       {c}{b}*</a:t>
            </a:r>
          </a:p>
          <a:p>
            <a:pPr lvl="1"/>
            <a:endParaRPr kumimoji="1" lang="en-US" altLang="zh-CN" sz="2800" dirty="0">
              <a:solidFill>
                <a:schemeClr val="tx1"/>
              </a:solidFill>
            </a:endParaRPr>
          </a:p>
          <a:p>
            <a:pPr lvl="1"/>
            <a:r>
              <a:rPr kumimoji="1" lang="en-US" altLang="zh-CN" sz="2800" dirty="0">
                <a:solidFill>
                  <a:srgbClr val="19968B"/>
                </a:solidFill>
              </a:rPr>
              <a:t>G</a:t>
            </a:r>
            <a:r>
              <a:rPr kumimoji="1" lang="en-US" altLang="zh-CN" sz="2800" baseline="-25000" dirty="0">
                <a:solidFill>
                  <a:srgbClr val="19968B"/>
                </a:solidFill>
              </a:rPr>
              <a:t>1</a:t>
            </a:r>
            <a:r>
              <a:rPr kumimoji="1" lang="zh-CN" altLang="en-US" sz="2800" dirty="0">
                <a:solidFill>
                  <a:srgbClr val="19968B"/>
                </a:solidFill>
              </a:rPr>
              <a:t>还是什么文法？</a:t>
            </a:r>
            <a:endParaRPr kumimoji="1" lang="en-US" altLang="zh-CN" sz="2800" dirty="0">
              <a:solidFill>
                <a:srgbClr val="19968B"/>
              </a:solidFill>
            </a:endParaRPr>
          </a:p>
          <a:p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95356D8-FD90-BDD8-89FB-E03982DEAEBA}"/>
              </a:ext>
            </a:extLst>
          </p:cNvPr>
          <p:cNvSpPr/>
          <p:nvPr/>
        </p:nvSpPr>
        <p:spPr>
          <a:xfrm>
            <a:off x="6856061" y="1344763"/>
            <a:ext cx="4368199" cy="4870904"/>
          </a:xfrm>
          <a:prstGeom prst="roundRect">
            <a:avLst>
              <a:gd name="adj" fmla="val 5497"/>
            </a:avLst>
          </a:prstGeom>
          <a:solidFill>
            <a:schemeClr val="bg1"/>
          </a:solidFill>
          <a:ln>
            <a:noFill/>
          </a:ln>
          <a:effectLst>
            <a:outerShdw blurRad="825500" sx="98000" sy="98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42D89EA-D001-14F0-3A04-6B6157040D70}"/>
              </a:ext>
            </a:extLst>
          </p:cNvPr>
          <p:cNvSpPr/>
          <p:nvPr/>
        </p:nvSpPr>
        <p:spPr>
          <a:xfrm>
            <a:off x="7042367" y="1218445"/>
            <a:ext cx="833079" cy="400435"/>
          </a:xfrm>
          <a:prstGeom prst="roundRect">
            <a:avLst>
              <a:gd name="adj" fmla="val 50000"/>
            </a:avLst>
          </a:prstGeom>
          <a:solidFill>
            <a:srgbClr val="19968B"/>
          </a:solidFill>
          <a:ln>
            <a:noFill/>
          </a:ln>
          <a:effectLst>
            <a:outerShdw blurRad="127000" dist="635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L(G</a:t>
            </a:r>
            <a:r>
              <a:rPr lang="en-US" altLang="zh-CN" b="1" baseline="-25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E38D419F-1263-62EB-2BFD-EF21C6E523EF}"/>
              </a:ext>
            </a:extLst>
          </p:cNvPr>
          <p:cNvSpPr txBox="1"/>
          <p:nvPr/>
        </p:nvSpPr>
        <p:spPr>
          <a:xfrm>
            <a:off x="7042367" y="1770331"/>
            <a:ext cx="4151444" cy="43027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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A  Ab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 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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b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Symbol" pitchFamily="2" charset="2"/>
            </a:endParaRPr>
          </a:p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A  Ab 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   Abb 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  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Abbb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   ... 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   Ab...b 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  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cb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...b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83FB0-C86B-49FC-946E-9A8121B2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D2E2B3-B0D8-4E8D-B075-64122E86C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200" b="0" noProof="1">
                <a:latin typeface="微软雅黑" panose="020B0503020204020204" pitchFamily="34" charset="-122"/>
              </a:rPr>
              <a:t>上下文无关文法示例</a:t>
            </a:r>
            <a:endParaRPr lang="en-US" altLang="zh-CN" sz="3200" b="0" noProof="1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b="0" noProof="1">
                <a:latin typeface="微软雅黑" panose="020B0503020204020204" pitchFamily="34" charset="-122"/>
              </a:rPr>
              <a:t>    [</a:t>
            </a:r>
            <a:r>
              <a:rPr lang="zh-CN" altLang="en-US" b="0" noProof="1">
                <a:latin typeface="微软雅黑" panose="020B0503020204020204" pitchFamily="34" charset="-122"/>
              </a:rPr>
              <a:t>例</a:t>
            </a:r>
            <a:r>
              <a:rPr lang="en-US" altLang="zh-CN" b="0" noProof="1">
                <a:latin typeface="微软雅黑" panose="020B0503020204020204" pitchFamily="34" charset="-122"/>
              </a:rPr>
              <a:t>] G</a:t>
            </a:r>
            <a:r>
              <a:rPr lang="en-US" altLang="zh-CN" b="0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b="0" noProof="1">
                <a:latin typeface="微软雅黑" panose="020B0503020204020204" pitchFamily="34" charset="-122"/>
              </a:rPr>
              <a:t>[S]</a:t>
            </a:r>
            <a:r>
              <a:rPr lang="zh-CN" altLang="en-US" b="0" dirty="0">
                <a:latin typeface="微软雅黑" panose="020B0503020204020204" pitchFamily="34" charset="-122"/>
              </a:rPr>
              <a:t>：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b="0" dirty="0">
                <a:latin typeface="微软雅黑" panose="020B0503020204020204" pitchFamily="34" charset="-122"/>
              </a:rPr>
              <a:t>    	</a:t>
            </a:r>
            <a:r>
              <a:rPr lang="en-US" altLang="zh-CN" b="0" dirty="0">
                <a:latin typeface="微软雅黑" panose="020B0503020204020204" pitchFamily="34" charset="-122"/>
              </a:rPr>
              <a:t>S </a:t>
            </a:r>
            <a:r>
              <a:rPr lang="en-US" altLang="zh-CN" b="0" dirty="0">
                <a:latin typeface="微软雅黑" panose="020B0503020204020204" pitchFamily="34" charset="-122"/>
                <a:sym typeface="Symbol" pitchFamily="2" charset="2"/>
              </a:rPr>
              <a:t> AB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0" dirty="0">
                <a:latin typeface="微软雅黑" panose="020B0503020204020204" pitchFamily="34" charset="-122"/>
                <a:sym typeface="Symbol" pitchFamily="2" charset="2"/>
              </a:rPr>
              <a:t>		A  </a:t>
            </a:r>
            <a:r>
              <a:rPr lang="en-US" altLang="zh-CN" b="0" dirty="0" err="1">
                <a:latin typeface="微软雅黑" panose="020B0503020204020204" pitchFamily="34" charset="-122"/>
                <a:sym typeface="Symbol" pitchFamily="2" charset="2"/>
              </a:rPr>
              <a:t>aA</a:t>
            </a:r>
            <a:r>
              <a:rPr lang="en-US" altLang="zh-CN" b="0" dirty="0">
                <a:latin typeface="微软雅黑" panose="020B0503020204020204" pitchFamily="34" charset="-122"/>
                <a:sym typeface="Symbol" pitchFamily="2" charset="2"/>
              </a:rPr>
              <a:t> | a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b="0" dirty="0">
                <a:latin typeface="微软雅黑" panose="020B0503020204020204" pitchFamily="34" charset="-122"/>
                <a:sym typeface="Symbol" pitchFamily="2" charset="2"/>
              </a:rPr>
              <a:t>		B  </a:t>
            </a:r>
            <a:r>
              <a:rPr lang="en-US" altLang="zh-CN" b="0" dirty="0" err="1">
                <a:latin typeface="微软雅黑" panose="020B0503020204020204" pitchFamily="34" charset="-122"/>
                <a:sym typeface="Symbol" pitchFamily="2" charset="2"/>
              </a:rPr>
              <a:t>bB</a:t>
            </a:r>
            <a:r>
              <a:rPr lang="en-US" altLang="zh-CN" b="0" dirty="0">
                <a:latin typeface="微软雅黑" panose="020B0503020204020204" pitchFamily="34" charset="-122"/>
                <a:sym typeface="Symbol" pitchFamily="2" charset="2"/>
              </a:rPr>
              <a:t> | b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0" noProof="1">
                <a:latin typeface="微软雅黑" panose="020B0503020204020204" pitchFamily="34" charset="-122"/>
              </a:rPr>
              <a:t>    G</a:t>
            </a:r>
            <a:r>
              <a:rPr lang="en-US" altLang="zh-CN" b="0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b="0" noProof="1">
                <a:latin typeface="微软雅黑" panose="020B0503020204020204" pitchFamily="34" charset="-122"/>
              </a:rPr>
              <a:t>(S)</a:t>
            </a:r>
            <a:r>
              <a:rPr lang="zh-CN" altLang="en-US" b="0" dirty="0">
                <a:latin typeface="微软雅黑" panose="020B0503020204020204" pitchFamily="34" charset="-122"/>
              </a:rPr>
              <a:t>的语言</a:t>
            </a:r>
            <a:r>
              <a:rPr lang="en-US" altLang="zh-CN" b="0" dirty="0">
                <a:latin typeface="微软雅黑" panose="020B0503020204020204" pitchFamily="34" charset="-122"/>
              </a:rPr>
              <a:t>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b="0" dirty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0" dirty="0">
                <a:latin typeface="微软雅黑" panose="020B0503020204020204" pitchFamily="34" charset="-122"/>
              </a:rPr>
              <a:t>    L(</a:t>
            </a:r>
            <a:r>
              <a:rPr lang="en-US" altLang="zh-CN" b="0" noProof="1">
                <a:latin typeface="微软雅黑" panose="020B0503020204020204" pitchFamily="34" charset="-122"/>
              </a:rPr>
              <a:t>G</a:t>
            </a:r>
            <a:r>
              <a:rPr lang="en-US" altLang="zh-CN" b="0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b="0" dirty="0">
                <a:latin typeface="微软雅黑" panose="020B0503020204020204" pitchFamily="34" charset="-122"/>
              </a:rPr>
              <a:t>)={</a:t>
            </a:r>
            <a:r>
              <a:rPr lang="en-US" altLang="zh-CN" b="0" dirty="0" err="1">
                <a:latin typeface="微软雅黑" panose="020B0503020204020204" pitchFamily="34" charset="-122"/>
              </a:rPr>
              <a:t>a</a:t>
            </a:r>
            <a:r>
              <a:rPr lang="en-US" altLang="zh-CN" b="0" baseline="50000" dirty="0" err="1">
                <a:latin typeface="微软雅黑" panose="020B0503020204020204" pitchFamily="34" charset="-122"/>
              </a:rPr>
              <a:t>m</a:t>
            </a:r>
            <a:r>
              <a:rPr lang="en-US" altLang="zh-CN" b="0" dirty="0" err="1">
                <a:latin typeface="微软雅黑" panose="020B0503020204020204" pitchFamily="34" charset="-122"/>
              </a:rPr>
              <a:t>b</a:t>
            </a:r>
            <a:r>
              <a:rPr lang="en-US" altLang="zh-CN" b="0" baseline="50000" dirty="0" err="1">
                <a:latin typeface="微软雅黑" panose="020B0503020204020204" pitchFamily="34" charset="-122"/>
              </a:rPr>
              <a:t>n</a:t>
            </a:r>
            <a:r>
              <a:rPr lang="en-US" altLang="zh-CN" b="0" dirty="0" err="1">
                <a:latin typeface="微软雅黑" panose="020B0503020204020204" pitchFamily="34" charset="-122"/>
              </a:rPr>
              <a:t>|m</a:t>
            </a:r>
            <a:r>
              <a:rPr lang="zh-CN" altLang="en-US" b="0" dirty="0">
                <a:latin typeface="微软雅黑" panose="020B0503020204020204" pitchFamily="34" charset="-122"/>
              </a:rPr>
              <a:t>，</a:t>
            </a:r>
            <a:r>
              <a:rPr lang="en-US" altLang="zh-CN" b="0" dirty="0">
                <a:latin typeface="微软雅黑" panose="020B0503020204020204" pitchFamily="34" charset="-122"/>
              </a:rPr>
              <a:t>n</a:t>
            </a:r>
            <a:r>
              <a:rPr kumimoji="1" lang="en-US" altLang="zh-CN" b="0" dirty="0"/>
              <a:t> </a:t>
            </a:r>
            <a:r>
              <a:rPr kumimoji="1" lang="en-US" altLang="zh-CN" b="0" dirty="0">
                <a:sym typeface="Symbol" pitchFamily="2" charset="2"/>
              </a:rPr>
              <a:t>1</a:t>
            </a:r>
            <a:r>
              <a:rPr lang="en-US" altLang="zh-CN" b="0" dirty="0">
                <a:latin typeface="微软雅黑" panose="020B0503020204020204" pitchFamily="34" charset="-122"/>
              </a:rPr>
              <a:t>}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b="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0" dirty="0">
                <a:latin typeface="微软雅黑" panose="020B0503020204020204" pitchFamily="34" charset="-122"/>
              </a:rPr>
              <a:t>    </a:t>
            </a:r>
            <a:r>
              <a:rPr lang="en-US" altLang="zh-CN" b="0" dirty="0">
                <a:solidFill>
                  <a:srgbClr val="19968B"/>
                </a:solidFill>
                <a:latin typeface="微软雅黑" panose="020B0503020204020204" pitchFamily="34" charset="-122"/>
              </a:rPr>
              <a:t>G</a:t>
            </a:r>
            <a:r>
              <a:rPr lang="en-US" altLang="zh-CN" b="0" baseline="-25000" dirty="0">
                <a:solidFill>
                  <a:srgbClr val="19968B"/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b="0" dirty="0">
                <a:solidFill>
                  <a:srgbClr val="19968B"/>
                </a:solidFill>
                <a:latin typeface="微软雅黑" panose="020B0503020204020204" pitchFamily="34" charset="-122"/>
              </a:rPr>
              <a:t>是不是正则文法？</a:t>
            </a:r>
            <a:endParaRPr lang="en-US" altLang="zh-CN" b="0" dirty="0">
              <a:solidFill>
                <a:srgbClr val="19968B"/>
              </a:solidFill>
              <a:latin typeface="微软雅黑" panose="020B0503020204020204" pitchFamily="34" charset="-122"/>
            </a:endParaRPr>
          </a:p>
          <a:p>
            <a:endParaRPr lang="zh-CN" altLang="en-US" b="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99057D1-F823-4C51-0A3A-088F79FD3464}"/>
              </a:ext>
            </a:extLst>
          </p:cNvPr>
          <p:cNvSpPr/>
          <p:nvPr/>
        </p:nvSpPr>
        <p:spPr>
          <a:xfrm>
            <a:off x="6215981" y="803959"/>
            <a:ext cx="4368199" cy="5689691"/>
          </a:xfrm>
          <a:prstGeom prst="roundRect">
            <a:avLst>
              <a:gd name="adj" fmla="val 5497"/>
            </a:avLst>
          </a:prstGeom>
          <a:solidFill>
            <a:schemeClr val="bg1"/>
          </a:solidFill>
          <a:ln>
            <a:noFill/>
          </a:ln>
          <a:effectLst>
            <a:outerShdw blurRad="825500" sx="98000" sy="98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6E34EB-11A1-F877-7BCB-6249458164D6}"/>
              </a:ext>
            </a:extLst>
          </p:cNvPr>
          <p:cNvSpPr/>
          <p:nvPr/>
        </p:nvSpPr>
        <p:spPr>
          <a:xfrm>
            <a:off x="6402287" y="677641"/>
            <a:ext cx="833079" cy="400435"/>
          </a:xfrm>
          <a:prstGeom prst="roundRect">
            <a:avLst>
              <a:gd name="adj" fmla="val 50000"/>
            </a:avLst>
          </a:prstGeom>
          <a:solidFill>
            <a:srgbClr val="19968B"/>
          </a:solidFill>
          <a:ln>
            <a:noFill/>
          </a:ln>
          <a:effectLst>
            <a:outerShdw blurRad="127000" dist="635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L(G</a:t>
            </a:r>
            <a:r>
              <a:rPr lang="en-US" altLang="zh-CN" b="1" baseline="-25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58F57938-4D09-8F21-D51E-93ADDBA0990E}"/>
              </a:ext>
            </a:extLst>
          </p:cNvPr>
          <p:cNvSpPr txBox="1"/>
          <p:nvPr/>
        </p:nvSpPr>
        <p:spPr>
          <a:xfrm>
            <a:off x="6402287" y="1229527"/>
            <a:ext cx="4151444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  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 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A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B</a:t>
            </a:r>
            <a:endParaRPr kumimoji="1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A  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 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A  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aA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Symbol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    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aaA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Symbol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    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aaaA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Symbol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     ...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     a...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aA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Symbol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     a...aa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B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 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 B 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b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    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bb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    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bbb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     ...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     b...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b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itchFamily="2" charset="2"/>
              </a:rPr>
              <a:t>       b...bb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1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02855-6E8D-4965-974F-78DF2FCB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7B5231-71A0-4CE5-B8EA-319B5349D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kumimoji="1" lang="zh-CN" altLang="en-US" sz="3200" b="0" dirty="0"/>
              <a:t>设计上下文无关方法</a:t>
            </a:r>
            <a:endParaRPr kumimoji="1" lang="en-US" altLang="zh-CN" sz="3200" b="0" dirty="0"/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kumimoji="1" lang="en-US" altLang="zh-CN" b="0" dirty="0"/>
              <a:t>[</a:t>
            </a:r>
            <a:r>
              <a:rPr kumimoji="1" lang="zh-CN" altLang="en-US" b="0" dirty="0"/>
              <a:t>例</a:t>
            </a:r>
            <a:r>
              <a:rPr kumimoji="1" lang="en-US" altLang="zh-CN" b="0" dirty="0"/>
              <a:t>] </a:t>
            </a:r>
            <a:r>
              <a:rPr kumimoji="1" lang="zh-CN" altLang="en-US" b="0" dirty="0"/>
              <a:t>给出产生语言为</a:t>
            </a:r>
            <a:r>
              <a:rPr kumimoji="1" lang="en-US" altLang="zh-CN" b="0" dirty="0"/>
              <a:t>{a</a:t>
            </a:r>
            <a:r>
              <a:rPr kumimoji="1" lang="en-US" altLang="zh-CN" b="0" baseline="50000" dirty="0"/>
              <a:t>n</a:t>
            </a:r>
            <a:r>
              <a:rPr kumimoji="1" lang="en-US" altLang="zh-CN" b="0" dirty="0"/>
              <a:t>b</a:t>
            </a:r>
            <a:r>
              <a:rPr kumimoji="1" lang="en-US" altLang="zh-CN" b="0" baseline="50000" dirty="0"/>
              <a:t>n</a:t>
            </a:r>
            <a:r>
              <a:rPr kumimoji="1" lang="en-US" altLang="zh-CN" b="0" dirty="0"/>
              <a:t>|n</a:t>
            </a:r>
            <a:r>
              <a:rPr kumimoji="1" lang="en-US" altLang="zh-CN" b="0" dirty="0">
                <a:sym typeface="Symbol" pitchFamily="2" charset="2"/>
              </a:rPr>
              <a:t>1</a:t>
            </a:r>
            <a:r>
              <a:rPr kumimoji="1" lang="en-US" altLang="zh-CN" b="0" dirty="0"/>
              <a:t>}</a:t>
            </a:r>
            <a:r>
              <a:rPr kumimoji="1" lang="zh-CN" altLang="en-US" b="0" dirty="0"/>
              <a:t>的文法</a:t>
            </a:r>
          </a:p>
          <a:p>
            <a:pPr eaLnBrk="1" hangingPunct="1">
              <a:buFont typeface="Wingdings" pitchFamily="2" charset="2"/>
              <a:buNone/>
            </a:pPr>
            <a:r>
              <a:rPr kumimoji="1" lang="zh-CN" altLang="en-US" b="0" noProof="1"/>
              <a:t>    </a:t>
            </a:r>
            <a:r>
              <a:rPr kumimoji="1" lang="en-US" altLang="zh-CN" b="0" noProof="1"/>
              <a:t>G</a:t>
            </a:r>
            <a:r>
              <a:rPr kumimoji="1" lang="en-US" altLang="zh-CN" b="0" baseline="-25000" noProof="1"/>
              <a:t>3</a:t>
            </a:r>
            <a:r>
              <a:rPr kumimoji="1" lang="en-US" altLang="zh-CN" b="0" noProof="1"/>
              <a:t>[S]</a:t>
            </a:r>
            <a:r>
              <a:rPr kumimoji="1" lang="zh-CN" altLang="en-US" b="0" dirty="0"/>
              <a:t>：</a:t>
            </a:r>
          </a:p>
          <a:p>
            <a:pPr eaLnBrk="1" hangingPunct="1">
              <a:buFont typeface="Wingdings" pitchFamily="2" charset="2"/>
              <a:buNone/>
            </a:pPr>
            <a:r>
              <a:rPr kumimoji="1" lang="zh-CN" altLang="en-US" b="0" dirty="0"/>
              <a:t>       </a:t>
            </a:r>
            <a:r>
              <a:rPr kumimoji="1" lang="en-US" altLang="zh-CN" b="0" dirty="0"/>
              <a:t>S </a:t>
            </a:r>
            <a:r>
              <a:rPr kumimoji="1" lang="en-US" altLang="zh-CN" b="0" dirty="0">
                <a:sym typeface="Symbol" pitchFamily="2" charset="2"/>
              </a:rPr>
              <a:t> </a:t>
            </a:r>
            <a:r>
              <a:rPr kumimoji="1" lang="en-US" altLang="zh-CN" b="0" dirty="0" err="1">
                <a:sym typeface="Symbol" pitchFamily="2" charset="2"/>
              </a:rPr>
              <a:t>aSb</a:t>
            </a:r>
            <a:endParaRPr kumimoji="1" lang="en-US" altLang="zh-CN" b="0" dirty="0">
              <a:sym typeface="Symbol" pitchFamily="2" charset="2"/>
            </a:endParaRPr>
          </a:p>
          <a:p>
            <a:pPr eaLnBrk="1" hangingPunct="1">
              <a:buFont typeface="Wingdings" pitchFamily="2" charset="2"/>
              <a:buNone/>
            </a:pPr>
            <a:r>
              <a:rPr kumimoji="1" lang="en-US" altLang="zh-CN" b="0" dirty="0">
                <a:sym typeface="Symbol" pitchFamily="2" charset="2"/>
              </a:rPr>
              <a:t>       S  ab</a:t>
            </a:r>
            <a:endParaRPr kumimoji="1" lang="en-US" altLang="zh-CN" b="0" dirty="0"/>
          </a:p>
          <a:p>
            <a:pPr eaLnBrk="1" hangingPunct="1">
              <a:buFont typeface="Wingdings" panose="05000000000000000000" pitchFamily="2" charset="2"/>
              <a:buChar char="p"/>
            </a:pPr>
            <a:r>
              <a:rPr kumimoji="1" lang="en-US" altLang="zh-CN" b="0" dirty="0">
                <a:latin typeface="微软雅黑" panose="020B0503020204020204" pitchFamily="34" charset="-122"/>
              </a:rPr>
              <a:t>[</a:t>
            </a:r>
            <a:r>
              <a:rPr kumimoji="1" lang="zh-CN" altLang="en-US" b="0" dirty="0">
                <a:latin typeface="微软雅黑" panose="020B0503020204020204" pitchFamily="34" charset="-122"/>
              </a:rPr>
              <a:t>例</a:t>
            </a:r>
            <a:r>
              <a:rPr kumimoji="1" lang="en-US" altLang="zh-CN" b="0" dirty="0">
                <a:latin typeface="微软雅黑" panose="020B0503020204020204" pitchFamily="34" charset="-122"/>
              </a:rPr>
              <a:t>] </a:t>
            </a:r>
            <a:r>
              <a:rPr kumimoji="1" lang="zh-CN" altLang="en-US" b="0" dirty="0">
                <a:latin typeface="微软雅黑" panose="020B0503020204020204" pitchFamily="34" charset="-122"/>
              </a:rPr>
              <a:t>给出产生语言为</a:t>
            </a:r>
            <a:r>
              <a:rPr kumimoji="1" lang="en-US" altLang="zh-CN" b="0" dirty="0">
                <a:latin typeface="微软雅黑" panose="020B0503020204020204" pitchFamily="34" charset="-122"/>
              </a:rPr>
              <a:t>{a</a:t>
            </a:r>
            <a:r>
              <a:rPr kumimoji="1" lang="en-US" altLang="zh-CN" b="0" baseline="50000" dirty="0">
                <a:latin typeface="微软雅黑" panose="020B0503020204020204" pitchFamily="34" charset="-122"/>
              </a:rPr>
              <a:t>m</a:t>
            </a:r>
            <a:r>
              <a:rPr kumimoji="1" lang="en-US" altLang="zh-CN" b="0" dirty="0">
                <a:latin typeface="微软雅黑" panose="020B0503020204020204" pitchFamily="34" charset="-122"/>
              </a:rPr>
              <a:t>b</a:t>
            </a:r>
            <a:r>
              <a:rPr kumimoji="1" lang="en-US" altLang="zh-CN" b="0" baseline="50000" dirty="0">
                <a:latin typeface="微软雅黑" panose="020B0503020204020204" pitchFamily="34" charset="-122"/>
              </a:rPr>
              <a:t>n</a:t>
            </a:r>
            <a:r>
              <a:rPr kumimoji="1" lang="en-US" altLang="zh-CN" b="0" dirty="0">
                <a:latin typeface="微软雅黑" panose="020B0503020204020204" pitchFamily="34" charset="-122"/>
              </a:rPr>
              <a:t>|1</a:t>
            </a:r>
            <a:r>
              <a:rPr kumimoji="1" lang="en-US" altLang="zh-CN" b="0" dirty="0">
                <a:latin typeface="微软雅黑" panose="020B0503020204020204" pitchFamily="34" charset="-122"/>
                <a:sym typeface="Symbol" pitchFamily="2" charset="2"/>
              </a:rPr>
              <a:t></a:t>
            </a:r>
            <a:r>
              <a:rPr kumimoji="1" lang="en-US" altLang="zh-CN" b="0" dirty="0">
                <a:latin typeface="微软雅黑" panose="020B0503020204020204" pitchFamily="34" charset="-122"/>
              </a:rPr>
              <a:t>n</a:t>
            </a:r>
            <a:r>
              <a:rPr kumimoji="1" lang="en-US" altLang="zh-CN" b="0" dirty="0">
                <a:latin typeface="微软雅黑" panose="020B0503020204020204" pitchFamily="34" charset="-122"/>
                <a:sym typeface="Symbol" pitchFamily="2" charset="2"/>
              </a:rPr>
              <a:t></a:t>
            </a:r>
            <a:r>
              <a:rPr kumimoji="1" lang="en-US" altLang="zh-CN" b="0" dirty="0">
                <a:latin typeface="微软雅黑" panose="020B0503020204020204" pitchFamily="34" charset="-122"/>
              </a:rPr>
              <a:t>m</a:t>
            </a:r>
            <a:r>
              <a:rPr kumimoji="1" lang="en-US" altLang="zh-CN" b="0" dirty="0">
                <a:latin typeface="微软雅黑" panose="020B0503020204020204" pitchFamily="34" charset="-122"/>
                <a:sym typeface="Symbol" pitchFamily="2" charset="2"/>
              </a:rPr>
              <a:t>2n</a:t>
            </a:r>
            <a:r>
              <a:rPr kumimoji="1" lang="en-US" altLang="zh-CN" b="0" dirty="0">
                <a:latin typeface="微软雅黑" panose="020B0503020204020204" pitchFamily="34" charset="-122"/>
              </a:rPr>
              <a:t>}</a:t>
            </a:r>
            <a:r>
              <a:rPr kumimoji="1" lang="zh-CN" altLang="en-US" b="0" dirty="0">
                <a:latin typeface="微软雅黑" panose="020B0503020204020204" pitchFamily="34" charset="-122"/>
              </a:rPr>
              <a:t>的文法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0" noProof="1">
                <a:latin typeface="微软雅黑" panose="020B0503020204020204" pitchFamily="34" charset="-122"/>
              </a:rPr>
              <a:t>    </a:t>
            </a:r>
            <a:r>
              <a:rPr kumimoji="1" lang="en-US" altLang="zh-CN" b="0" noProof="1">
                <a:latin typeface="微软雅黑" panose="020B0503020204020204" pitchFamily="34" charset="-122"/>
              </a:rPr>
              <a:t>G</a:t>
            </a:r>
            <a:r>
              <a:rPr kumimoji="1" lang="en-US" altLang="zh-CN" b="0" baseline="-25000" noProof="1">
                <a:latin typeface="微软雅黑" panose="020B0503020204020204" pitchFamily="34" charset="-122"/>
              </a:rPr>
              <a:t>4</a:t>
            </a:r>
            <a:r>
              <a:rPr kumimoji="1" lang="en-US" altLang="zh-CN" b="0" noProof="1">
                <a:latin typeface="微软雅黑" panose="020B0503020204020204" pitchFamily="34" charset="-122"/>
              </a:rPr>
              <a:t>[S]</a:t>
            </a:r>
            <a:r>
              <a:rPr kumimoji="1" lang="zh-CN" altLang="en-US" b="0" dirty="0">
                <a:latin typeface="微软雅黑" panose="020B0503020204020204" pitchFamily="34" charset="-122"/>
              </a:rPr>
              <a:t>：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b="0" dirty="0">
                <a:latin typeface="微软雅黑" panose="020B0503020204020204" pitchFamily="34" charset="-122"/>
              </a:rPr>
              <a:t>       </a:t>
            </a:r>
            <a:r>
              <a:rPr kumimoji="1" lang="en-US" altLang="zh-CN" b="0" dirty="0">
                <a:latin typeface="微软雅黑" panose="020B0503020204020204" pitchFamily="34" charset="-122"/>
                <a:sym typeface="Symbol" pitchFamily="2" charset="2"/>
              </a:rPr>
              <a:t>S  ab | </a:t>
            </a:r>
            <a:r>
              <a:rPr kumimoji="1" lang="en-US" altLang="zh-CN" b="0" dirty="0" err="1">
                <a:latin typeface="微软雅黑" panose="020B0503020204020204" pitchFamily="34" charset="-122"/>
                <a:sym typeface="Symbol" pitchFamily="2" charset="2"/>
              </a:rPr>
              <a:t>aab</a:t>
            </a:r>
            <a:r>
              <a:rPr kumimoji="1" lang="en-US" altLang="zh-CN" b="0" dirty="0">
                <a:latin typeface="微软雅黑" panose="020B0503020204020204" pitchFamily="34" charset="-122"/>
                <a:sym typeface="Symbol" pitchFamily="2" charset="2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b="0" dirty="0">
                <a:latin typeface="微软雅黑" panose="020B0503020204020204" pitchFamily="34" charset="-122"/>
              </a:rPr>
              <a:t>       S </a:t>
            </a:r>
            <a:r>
              <a:rPr kumimoji="1" lang="en-US" altLang="zh-CN" b="0" dirty="0">
                <a:latin typeface="微软雅黑" panose="020B0503020204020204" pitchFamily="34" charset="-122"/>
                <a:sym typeface="Symbol" pitchFamily="2" charset="2"/>
              </a:rPr>
              <a:t> </a:t>
            </a:r>
            <a:r>
              <a:rPr kumimoji="1" lang="en-US" altLang="zh-CN" b="0" dirty="0" err="1">
                <a:latin typeface="微软雅黑" panose="020B0503020204020204" pitchFamily="34" charset="-122"/>
                <a:sym typeface="Symbol" pitchFamily="2" charset="2"/>
              </a:rPr>
              <a:t>aSb</a:t>
            </a:r>
            <a:r>
              <a:rPr kumimoji="1" lang="en-US" altLang="zh-CN" b="0" dirty="0">
                <a:latin typeface="微软雅黑" panose="020B0503020204020204" pitchFamily="34" charset="-122"/>
                <a:sym typeface="Symbol" pitchFamily="2" charset="2"/>
              </a:rPr>
              <a:t> | </a:t>
            </a:r>
            <a:r>
              <a:rPr kumimoji="1" lang="en-US" altLang="zh-CN" b="0" dirty="0" err="1">
                <a:latin typeface="微软雅黑" panose="020B0503020204020204" pitchFamily="34" charset="-122"/>
                <a:sym typeface="Symbol" pitchFamily="2" charset="2"/>
              </a:rPr>
              <a:t>aaSb</a:t>
            </a:r>
            <a:endParaRPr kumimoji="1" lang="en-US" altLang="zh-CN" b="0" dirty="0">
              <a:latin typeface="微软雅黑" panose="020B0503020204020204" pitchFamily="34" charset="-122"/>
              <a:sym typeface="Symbol" pitchFamily="2" charset="2"/>
            </a:endParaRPr>
          </a:p>
          <a:p>
            <a:pPr marL="0" indent="0">
              <a:buNone/>
            </a:pP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3280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EAC66-8FBC-48D7-9CB2-F4313F3E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0FA69-4B1C-41A9-87FF-FE5CA0B9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b="0" dirty="0"/>
              <a:t>从一个句型到另一个句型的推导往往不唯一</a:t>
            </a:r>
            <a:endParaRPr lang="en-US" altLang="zh-CN" b="0" dirty="0"/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CN" b="0" dirty="0"/>
              <a:t>    </a:t>
            </a:r>
            <a:r>
              <a:rPr lang="zh-CN" altLang="en-US" b="0" dirty="0"/>
              <a:t>  </a:t>
            </a:r>
            <a:r>
              <a:rPr lang="en-US" altLang="zh-CN" b="0" dirty="0" err="1"/>
              <a:t>E+E</a:t>
            </a:r>
            <a:r>
              <a:rPr lang="en-US" altLang="zh-CN" b="0" dirty="0" err="1">
                <a:sym typeface="Symbol" pitchFamily="2" charset="2"/>
              </a:rPr>
              <a:t></a:t>
            </a:r>
            <a:r>
              <a:rPr lang="en-US" altLang="zh-CN" b="0" dirty="0" err="1"/>
              <a:t>i+E</a:t>
            </a:r>
            <a:r>
              <a:rPr lang="en-US" altLang="zh-CN" b="0" dirty="0" err="1">
                <a:sym typeface="Symbol" pitchFamily="2" charset="2"/>
              </a:rPr>
              <a:t>i</a:t>
            </a:r>
            <a:r>
              <a:rPr lang="en-US" altLang="zh-CN" b="0" dirty="0" err="1"/>
              <a:t>+i</a:t>
            </a:r>
            <a:r>
              <a:rPr lang="en-US" altLang="zh-CN" b="0" dirty="0"/>
              <a:t>    </a:t>
            </a:r>
            <a:r>
              <a:rPr lang="en-US" altLang="zh-CN" b="0" dirty="0" err="1"/>
              <a:t>E+E</a:t>
            </a:r>
            <a:r>
              <a:rPr lang="en-US" altLang="zh-CN" b="0" dirty="0" err="1">
                <a:sym typeface="Symbol" pitchFamily="2" charset="2"/>
              </a:rPr>
              <a:t></a:t>
            </a:r>
            <a:r>
              <a:rPr lang="en-US" altLang="zh-CN" b="0" dirty="0" err="1"/>
              <a:t>E+i</a:t>
            </a:r>
            <a:r>
              <a:rPr lang="en-US" altLang="zh-CN" b="0" dirty="0" err="1">
                <a:sym typeface="Symbol" pitchFamily="2" charset="2"/>
              </a:rPr>
              <a:t>i</a:t>
            </a:r>
            <a:r>
              <a:rPr lang="en-US" altLang="zh-CN" b="0" dirty="0" err="1"/>
              <a:t>+i</a:t>
            </a:r>
            <a:endParaRPr lang="en-US" altLang="zh-CN" b="0" dirty="0"/>
          </a:p>
          <a:p>
            <a:pPr eaLnBrk="1" hangingPunct="1">
              <a:spcBef>
                <a:spcPct val="80000"/>
              </a:spcBef>
            </a:pPr>
            <a:r>
              <a:rPr lang="zh-CN" altLang="en-US" b="0" dirty="0">
                <a:solidFill>
                  <a:srgbClr val="CC0000"/>
                </a:solidFill>
              </a:rPr>
              <a:t>最左推导</a:t>
            </a:r>
            <a:r>
              <a:rPr lang="zh-CN" altLang="en-US" b="0" dirty="0"/>
              <a:t>：任何一步</a:t>
            </a:r>
            <a:r>
              <a:rPr lang="zh-CN" altLang="en-US" b="0" dirty="0">
                <a:sym typeface="Symbol" pitchFamily="2" charset="2"/>
              </a:rPr>
              <a:t>  </a:t>
            </a:r>
            <a:r>
              <a:rPr lang="zh-CN" altLang="en-US" b="0" dirty="0"/>
              <a:t>都是对</a:t>
            </a:r>
            <a:r>
              <a:rPr lang="zh-CN" altLang="en-US" b="0" dirty="0">
                <a:sym typeface="Symbol" pitchFamily="2" charset="2"/>
              </a:rPr>
              <a:t></a:t>
            </a:r>
            <a:r>
              <a:rPr lang="zh-CN" altLang="en-US" b="0" dirty="0"/>
              <a:t>中的最左非终结符进行替换</a:t>
            </a:r>
          </a:p>
          <a:p>
            <a:pPr eaLnBrk="1" hangingPunct="1">
              <a:spcBef>
                <a:spcPct val="80000"/>
              </a:spcBef>
            </a:pPr>
            <a:r>
              <a:rPr lang="zh-CN" altLang="en-US" b="0" dirty="0">
                <a:solidFill>
                  <a:srgbClr val="CC0000"/>
                </a:solidFill>
              </a:rPr>
              <a:t>最右推导</a:t>
            </a:r>
            <a:r>
              <a:rPr lang="zh-CN" altLang="en-US" b="0" dirty="0"/>
              <a:t>：任何一步</a:t>
            </a:r>
            <a:r>
              <a:rPr lang="zh-CN" altLang="en-US" b="0" dirty="0">
                <a:sym typeface="Symbol" pitchFamily="2" charset="2"/>
              </a:rPr>
              <a:t>  </a:t>
            </a:r>
            <a:r>
              <a:rPr lang="zh-CN" altLang="en-US" b="0" dirty="0"/>
              <a:t>都是对</a:t>
            </a:r>
            <a:r>
              <a:rPr lang="zh-CN" altLang="en-US" b="0" dirty="0">
                <a:sym typeface="Symbol" pitchFamily="2" charset="2"/>
              </a:rPr>
              <a:t></a:t>
            </a:r>
            <a:r>
              <a:rPr lang="zh-CN" altLang="en-US" b="0" dirty="0"/>
              <a:t>中的最右非终结符进行替换</a:t>
            </a:r>
          </a:p>
          <a:p>
            <a:r>
              <a:rPr lang="zh-CN" altLang="en-US" b="0" dirty="0"/>
              <a:t>最右推导，也叫</a:t>
            </a:r>
            <a:r>
              <a:rPr lang="zh-CN" altLang="en-US" b="0" dirty="0">
                <a:solidFill>
                  <a:srgbClr val="FF0000"/>
                </a:solidFill>
              </a:rPr>
              <a:t>规范推导</a:t>
            </a:r>
            <a:r>
              <a:rPr lang="zh-CN" altLang="en-US" b="0" dirty="0"/>
              <a:t>。由规范推导所得的句型，叫做</a:t>
            </a:r>
            <a:r>
              <a:rPr lang="zh-CN" altLang="en-US" b="0" dirty="0">
                <a:solidFill>
                  <a:srgbClr val="FF0000"/>
                </a:solidFill>
              </a:rPr>
              <a:t>规范句型</a:t>
            </a:r>
            <a:r>
              <a:rPr lang="en-US" altLang="zh-CN" b="0" dirty="0">
                <a:solidFill>
                  <a:srgbClr val="FF0000"/>
                </a:solidFill>
              </a:rPr>
              <a:t>(</a:t>
            </a:r>
            <a:r>
              <a:rPr lang="zh-CN" altLang="en-US" b="0" dirty="0">
                <a:solidFill>
                  <a:srgbClr val="FF0000"/>
                </a:solidFill>
              </a:rPr>
              <a:t>右句型</a:t>
            </a:r>
            <a:r>
              <a:rPr lang="en-US" altLang="zh-CN" b="0" dirty="0">
                <a:solidFill>
                  <a:srgbClr val="FF0000"/>
                </a:solidFill>
              </a:rPr>
              <a:t>)</a:t>
            </a:r>
            <a:r>
              <a:rPr lang="zh-CN" altLang="en-US" b="0" dirty="0"/>
              <a:t>。规范推导的逆过程，叫做</a:t>
            </a:r>
            <a:r>
              <a:rPr lang="zh-CN" altLang="en-US" b="0" dirty="0">
                <a:solidFill>
                  <a:srgbClr val="FF0000"/>
                </a:solidFill>
              </a:rPr>
              <a:t>规范归约</a:t>
            </a:r>
            <a:r>
              <a:rPr lang="zh-CN" altLang="en-US" b="0" dirty="0"/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591332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4051E-CF02-4E8B-9C42-6CC369CD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D418D-13B8-4CD5-B41B-F21E6E35E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57622"/>
          </a:xfrm>
        </p:spPr>
        <p:txBody>
          <a:bodyPr/>
          <a:lstStyle/>
          <a:p>
            <a:r>
              <a:rPr lang="zh-CN" altLang="en-US" b="0" dirty="0">
                <a:latin typeface="+mn-ea"/>
                <a:ea typeface="+mn-ea"/>
              </a:rPr>
              <a:t>最左</a:t>
            </a:r>
            <a:r>
              <a:rPr lang="en-US" altLang="zh-CN" b="0" dirty="0">
                <a:latin typeface="+mn-ea"/>
                <a:ea typeface="+mn-ea"/>
              </a:rPr>
              <a:t>/</a:t>
            </a:r>
            <a:r>
              <a:rPr lang="zh-CN" altLang="en-US" b="0" dirty="0">
                <a:latin typeface="+mn-ea"/>
                <a:ea typeface="+mn-ea"/>
              </a:rPr>
              <a:t>最右推导过程示例</a:t>
            </a:r>
            <a:endParaRPr lang="en-US" altLang="zh-CN" b="0" dirty="0">
              <a:latin typeface="+mn-ea"/>
              <a:ea typeface="+mn-ea"/>
            </a:endParaRPr>
          </a:p>
          <a:p>
            <a:pPr marL="0" indent="0" algn="l" eaLnBrk="1" hangingPunct="1">
              <a:buNone/>
            </a:pPr>
            <a:r>
              <a:rPr kumimoji="1" lang="zh-CN" altLang="en-US" sz="2800" b="0" dirty="0">
                <a:latin typeface="+mn-ea"/>
                <a:ea typeface="+mn-ea"/>
              </a:rPr>
              <a:t>   </a:t>
            </a:r>
            <a:r>
              <a:rPr kumimoji="1" lang="en-US" altLang="zh-CN" sz="2800" b="0" dirty="0">
                <a:latin typeface="+mn-ea"/>
                <a:ea typeface="+mn-ea"/>
              </a:rPr>
              <a:t>[</a:t>
            </a:r>
            <a:r>
              <a:rPr kumimoji="1" lang="zh-CN" altLang="en-US" sz="2800" b="0" dirty="0">
                <a:latin typeface="+mn-ea"/>
                <a:ea typeface="+mn-ea"/>
              </a:rPr>
              <a:t>例</a:t>
            </a:r>
            <a:r>
              <a:rPr kumimoji="1" lang="en-US" altLang="zh-CN" sz="2800" b="0" dirty="0">
                <a:latin typeface="+mn-ea"/>
                <a:ea typeface="+mn-ea"/>
              </a:rPr>
              <a:t>]  </a:t>
            </a:r>
            <a:r>
              <a:rPr kumimoji="1" lang="zh-CN" altLang="en-US" sz="2800" b="0" dirty="0">
                <a:latin typeface="+mn-ea"/>
                <a:ea typeface="+mn-ea"/>
              </a:rPr>
              <a:t>已知文法如下，试给出句子</a:t>
            </a:r>
            <a:r>
              <a:rPr kumimoji="1" lang="en-US" altLang="zh-CN" sz="2800" b="0" dirty="0" err="1">
                <a:latin typeface="+mn-ea"/>
                <a:ea typeface="+mn-ea"/>
              </a:rPr>
              <a:t>aabbaa</a:t>
            </a:r>
            <a:r>
              <a:rPr kumimoji="1" lang="zh-CN" altLang="en-US" sz="2800" b="0" dirty="0">
                <a:latin typeface="+mn-ea"/>
                <a:ea typeface="+mn-ea"/>
              </a:rPr>
              <a:t>的推导过程。</a:t>
            </a:r>
            <a:endParaRPr kumimoji="1" lang="en-US" altLang="zh-CN" sz="2800" b="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800" b="0" dirty="0">
                <a:latin typeface="+mn-ea"/>
                <a:ea typeface="+mn-ea"/>
              </a:rPr>
              <a:t>G[S]</a:t>
            </a:r>
            <a:r>
              <a:rPr kumimoji="1" lang="zh-CN" altLang="en-US" sz="2800" b="0" dirty="0">
                <a:latin typeface="+mn-ea"/>
                <a:ea typeface="+mn-ea"/>
              </a:rPr>
              <a:t>：</a:t>
            </a:r>
            <a:r>
              <a:rPr kumimoji="1" lang="en-US" altLang="zh-CN" sz="2800" b="0" dirty="0" err="1">
                <a:latin typeface="+mn-ea"/>
                <a:ea typeface="+mn-ea"/>
              </a:rPr>
              <a:t>S→aAS︱a</a:t>
            </a:r>
            <a:endParaRPr kumimoji="1" lang="en-US" altLang="zh-CN" sz="2800" b="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800" b="0" dirty="0">
                <a:latin typeface="+mn-ea"/>
                <a:ea typeface="+mn-ea"/>
              </a:rPr>
              <a:t>          </a:t>
            </a:r>
            <a:r>
              <a:rPr kumimoji="1" lang="en-US" altLang="zh-CN" sz="2800" b="0" dirty="0" err="1">
                <a:latin typeface="+mn-ea"/>
                <a:ea typeface="+mn-ea"/>
              </a:rPr>
              <a:t>A→SbA︱SS︱ba</a:t>
            </a:r>
            <a:endParaRPr kumimoji="1" lang="en-US" altLang="zh-CN" sz="2800" b="0" dirty="0"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2400" b="0" dirty="0">
                <a:latin typeface="+mn-ea"/>
                <a:ea typeface="+mn-ea"/>
              </a:rPr>
              <a:t>最左推导：</a:t>
            </a:r>
            <a:r>
              <a:rPr kumimoji="1" lang="en-US" altLang="zh-CN" sz="2400" b="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S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 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 err="1">
                <a:latin typeface="+mn-ea"/>
                <a:ea typeface="+mn-ea"/>
              </a:rPr>
              <a:t>a</a:t>
            </a:r>
            <a:r>
              <a:rPr kumimoji="1" lang="en-US" altLang="zh-CN" sz="2400" b="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2400" b="0" dirty="0" err="1">
                <a:latin typeface="+mn-ea"/>
                <a:ea typeface="+mn-ea"/>
              </a:rPr>
              <a:t>S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 err="1">
                <a:latin typeface="+mn-ea"/>
                <a:ea typeface="+mn-ea"/>
              </a:rPr>
              <a:t>a</a:t>
            </a:r>
            <a:r>
              <a:rPr kumimoji="1" lang="en-US" altLang="zh-CN" sz="2400" b="0" u="wavyDbl" dirty="0" err="1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S</a:t>
            </a:r>
            <a:r>
              <a:rPr kumimoji="1" lang="en-US" altLang="zh-CN" sz="2400" b="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2400" b="0" dirty="0" err="1">
                <a:latin typeface="+mn-ea"/>
                <a:ea typeface="+mn-ea"/>
              </a:rPr>
              <a:t>S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 err="1">
                <a:latin typeface="+mn-ea"/>
                <a:ea typeface="+mn-ea"/>
              </a:rPr>
              <a:t>a</a:t>
            </a:r>
            <a:r>
              <a:rPr kumimoji="1" lang="en-US" altLang="zh-CN" sz="2400" b="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2400" b="0" dirty="0" err="1">
                <a:latin typeface="+mn-ea"/>
                <a:ea typeface="+mn-ea"/>
              </a:rPr>
              <a:t>b</a:t>
            </a:r>
            <a:r>
              <a:rPr kumimoji="1" lang="en-US" altLang="zh-CN" sz="2400" b="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2400" b="0" dirty="0" err="1">
                <a:latin typeface="+mn-ea"/>
                <a:ea typeface="+mn-ea"/>
              </a:rPr>
              <a:t>S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 err="1">
                <a:latin typeface="+mn-ea"/>
                <a:ea typeface="+mn-ea"/>
              </a:rPr>
              <a:t>aab</a:t>
            </a:r>
            <a:r>
              <a:rPr kumimoji="1" lang="en-US" altLang="zh-CN" sz="2400" b="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2400" b="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 err="1">
                <a:latin typeface="+mn-ea"/>
                <a:ea typeface="+mn-ea"/>
              </a:rPr>
              <a:t>aabba</a:t>
            </a:r>
            <a:r>
              <a:rPr kumimoji="1" lang="en-US" altLang="zh-CN" sz="2400" b="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endParaRPr kumimoji="1" lang="en-US" altLang="zh-CN" sz="2400" b="0" u="wavyDbl" dirty="0">
              <a:uFill>
                <a:solidFill>
                  <a:srgbClr val="0000FF"/>
                </a:solidFill>
              </a:uFill>
              <a:latin typeface="+mn-ea"/>
              <a:ea typeface="+mn-ea"/>
              <a:sym typeface="Symbol" pitchFamily="18" charset="2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2400" b="0" dirty="0">
                <a:latin typeface="+mn-ea"/>
                <a:ea typeface="+mn-ea"/>
              </a:rPr>
              <a:t>最右推导：</a:t>
            </a:r>
            <a:r>
              <a:rPr kumimoji="1"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 err="1">
                <a:latin typeface="+mn-ea"/>
                <a:ea typeface="+mn-ea"/>
              </a:rPr>
              <a:t>aA</a:t>
            </a:r>
            <a:r>
              <a:rPr kumimoji="1" lang="en-US" altLang="zh-CN" sz="2400" b="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 err="1">
                <a:latin typeface="+mn-ea"/>
                <a:ea typeface="+mn-ea"/>
              </a:rPr>
              <a:t>a</a:t>
            </a:r>
            <a:r>
              <a:rPr kumimoji="1" lang="en-US" altLang="zh-CN" sz="2400" b="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2400" b="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 err="1">
                <a:latin typeface="+mn-ea"/>
                <a:ea typeface="+mn-ea"/>
              </a:rPr>
              <a:t>a</a:t>
            </a:r>
            <a:r>
              <a:rPr kumimoji="1" lang="en-US" altLang="zh-CN" sz="2400" b="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Sb</a:t>
            </a:r>
            <a:r>
              <a:rPr kumimoji="1" lang="en-US" altLang="zh-CN" sz="2400" b="0" u="wavyDbl" dirty="0" err="1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2400" b="0" dirty="0" err="1">
                <a:latin typeface="+mn-ea"/>
                <a:ea typeface="+mn-ea"/>
              </a:rPr>
              <a:t>a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 err="1">
                <a:latin typeface="+mn-ea"/>
                <a:ea typeface="+mn-ea"/>
              </a:rPr>
              <a:t>a</a:t>
            </a:r>
            <a:r>
              <a:rPr kumimoji="1" lang="en-US" altLang="zh-CN" sz="2400" b="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b="0" dirty="0" err="1">
                <a:latin typeface="+mn-ea"/>
                <a:ea typeface="+mn-ea"/>
              </a:rPr>
              <a:t>b</a:t>
            </a:r>
            <a:r>
              <a:rPr kumimoji="1" lang="en-US" altLang="zh-CN" sz="2400" b="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2400" b="0" dirty="0" err="1">
                <a:latin typeface="+mn-ea"/>
                <a:ea typeface="+mn-ea"/>
              </a:rPr>
              <a:t>a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 err="1">
                <a:latin typeface="+mn-ea"/>
                <a:ea typeface="+mn-ea"/>
              </a:rPr>
              <a:t>a</a:t>
            </a:r>
            <a:r>
              <a:rPr kumimoji="1" lang="en-US" altLang="zh-CN" sz="2400" b="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2400" b="0" dirty="0" err="1">
                <a:latin typeface="+mn-ea"/>
                <a:ea typeface="+mn-ea"/>
              </a:rPr>
              <a:t>bbaa</a:t>
            </a:r>
            <a:endParaRPr kumimoji="1" lang="en-US" altLang="zh-CN" sz="2400" b="0" dirty="0">
              <a:latin typeface="+mn-ea"/>
              <a:ea typeface="+mn-ea"/>
            </a:endParaRPr>
          </a:p>
          <a:p>
            <a:pPr indent="0" algn="l">
              <a:buNone/>
            </a:pPr>
            <a:endParaRPr kumimoji="1" lang="en-US" altLang="zh-CN" sz="28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6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1E17798-3A40-47BD-6CCA-B6EC1DC349AC}"/>
              </a:ext>
            </a:extLst>
          </p:cNvPr>
          <p:cNvSpPr/>
          <p:nvPr/>
        </p:nvSpPr>
        <p:spPr>
          <a:xfrm>
            <a:off x="4128276" y="3184714"/>
            <a:ext cx="7854032" cy="33089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A763009-08B0-43F0-BA0A-05ED31B2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F348A4-1FA4-4FDE-9C26-0DD740666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4649402" cy="925471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归约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0B21BDEE-C88F-4EB2-B2EC-69133ED5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62" y="3774311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dirty="0">
                <a:latin typeface="+mn-ea"/>
                <a:ea typeface="+mn-ea"/>
              </a:rPr>
              <a:t>代词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10ED4BDD-5639-4985-8FAE-08A54E948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42" y="4444871"/>
            <a:ext cx="3810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我     喜欢   音乐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FB3966F-FFB8-4A1A-9459-3949509AE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137" y="3783836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+mn-ea"/>
                <a:ea typeface="+mn-ea"/>
              </a:rPr>
              <a:t>&lt;</a:t>
            </a:r>
            <a:r>
              <a:rPr kumimoji="1" lang="zh-CN" altLang="en-US" sz="2400">
                <a:latin typeface="+mn-ea"/>
                <a:ea typeface="+mn-ea"/>
              </a:rPr>
              <a:t>名词</a:t>
            </a:r>
            <a:r>
              <a:rPr kumimoji="1" lang="en-US" altLang="zh-CN" sz="2400">
                <a:latin typeface="+mn-ea"/>
                <a:ea typeface="+mn-ea"/>
              </a:rPr>
              <a:t>&gt;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320E6FA9-3509-48BF-92D4-9D6E3D03B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962" y="3783836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dirty="0">
                <a:latin typeface="+mn-ea"/>
                <a:ea typeface="+mn-ea"/>
              </a:rPr>
              <a:t>动词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47A3E7B3-5F1C-4A21-840C-B4FC143AF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72" y="2990086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dirty="0">
                <a:latin typeface="+mn-ea"/>
                <a:ea typeface="+mn-ea"/>
              </a:rPr>
              <a:t>主语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955BFF01-F9E1-4F4A-AB87-70F67FC8A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9697" y="2993261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dirty="0">
                <a:latin typeface="+mn-ea"/>
                <a:ea typeface="+mn-ea"/>
              </a:rPr>
              <a:t>谓语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169BB757-9CE5-4F7C-B448-AB8647BE2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072" y="3002786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+mn-ea"/>
                <a:ea typeface="+mn-ea"/>
              </a:rPr>
              <a:t>&lt;</a:t>
            </a:r>
            <a:r>
              <a:rPr kumimoji="1" lang="zh-CN" altLang="en-US" sz="2400">
                <a:latin typeface="+mn-ea"/>
                <a:ea typeface="+mn-ea"/>
              </a:rPr>
              <a:t>宾语</a:t>
            </a:r>
            <a:r>
              <a:rPr kumimoji="1" lang="en-US" altLang="zh-CN" sz="2400">
                <a:latin typeface="+mn-ea"/>
                <a:ea typeface="+mn-ea"/>
              </a:rPr>
              <a:t>&gt;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5A1C1FC8-E19F-4F2F-8144-F54766B75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4993" y="18771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dirty="0">
                <a:latin typeface="+mn-ea"/>
                <a:ea typeface="+mn-ea"/>
              </a:rPr>
              <a:t>句子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C45A9FFF-DF1E-447C-8F5E-D07A7FFDD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822" y="4261991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6DCEA9D6-08A9-4448-9DBE-E70F36954B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4222" y="4269929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E60A6CC5-DF64-4FCD-9437-D09A3BFED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9622" y="4277866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FEB1D290-8E74-44F9-A4EA-807D7A77AB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1847" y="3455224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666864FC-71CB-423C-82F7-325E9F015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4222" y="3445699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F47A69C9-6BDF-4C6D-8724-67A18F98B8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710" y="3442524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94617B20-A0A0-4BA6-A9A4-677609C4A4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4222" y="2334350"/>
            <a:ext cx="0" cy="622384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8F9883EF-3614-4CEB-92D6-209752EE47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2138" y="2311850"/>
            <a:ext cx="1252083" cy="644884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97F24736-54C6-4FFF-BE87-5E66C89322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64220" y="2297880"/>
            <a:ext cx="1313179" cy="627754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311E660-6229-4697-AEDC-02C271670B75}"/>
              </a:ext>
            </a:extLst>
          </p:cNvPr>
          <p:cNvSpPr txBox="1"/>
          <p:nvPr/>
        </p:nvSpPr>
        <p:spPr>
          <a:xfrm>
            <a:off x="4541512" y="3274795"/>
            <a:ext cx="7383645" cy="3062377"/>
          </a:xfrm>
          <a:prstGeom prst="rect">
            <a:avLst/>
          </a:prstGeom>
          <a:noFill/>
          <a:ln w="6350">
            <a:noFill/>
            <a:prstDash val="sysDot"/>
          </a:ln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句子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谓语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宾语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谓语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宾语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他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喜欢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喝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音乐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汽车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63CCAF7-5EE8-40BF-88DA-7DBB47A3D2A2}"/>
              </a:ext>
            </a:extLst>
          </p:cNvPr>
          <p:cNvSpPr txBox="1"/>
          <p:nvPr/>
        </p:nvSpPr>
        <p:spPr>
          <a:xfrm>
            <a:off x="5540187" y="1113404"/>
            <a:ext cx="55655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/>
              <a:t>我喜欢音乐</a:t>
            </a:r>
            <a:endParaRPr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like music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私は音楽が好きです</a:t>
            </a:r>
            <a:endParaRPr lang="en-US" altLang="ja-JP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369B68-50D8-4ABE-8B78-CB76D3B13629}"/>
              </a:ext>
            </a:extLst>
          </p:cNvPr>
          <p:cNvSpPr txBox="1"/>
          <p:nvPr/>
        </p:nvSpPr>
        <p:spPr>
          <a:xfrm>
            <a:off x="456981" y="4207500"/>
            <a:ext cx="455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ED19E5-BE06-4242-A694-2A75C4DC8353}"/>
              </a:ext>
            </a:extLst>
          </p:cNvPr>
          <p:cNvSpPr txBox="1"/>
          <p:nvPr/>
        </p:nvSpPr>
        <p:spPr>
          <a:xfrm>
            <a:off x="433706" y="3459716"/>
            <a:ext cx="34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86EB76-BD2E-4197-B838-2F6E301F0C56}"/>
              </a:ext>
            </a:extLst>
          </p:cNvPr>
          <p:cNvSpPr txBox="1"/>
          <p:nvPr/>
        </p:nvSpPr>
        <p:spPr>
          <a:xfrm>
            <a:off x="1677535" y="4218159"/>
            <a:ext cx="34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⑥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89387C-6F4B-4EEC-A13A-A2AF1A54547C}"/>
              </a:ext>
            </a:extLst>
          </p:cNvPr>
          <p:cNvSpPr txBox="1"/>
          <p:nvPr/>
        </p:nvSpPr>
        <p:spPr>
          <a:xfrm>
            <a:off x="1658785" y="3417370"/>
            <a:ext cx="45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599D1F9-8004-4D1F-9052-8CCC3D0A0B6E}"/>
              </a:ext>
            </a:extLst>
          </p:cNvPr>
          <p:cNvSpPr txBox="1"/>
          <p:nvPr/>
        </p:nvSpPr>
        <p:spPr>
          <a:xfrm>
            <a:off x="2966680" y="4210912"/>
            <a:ext cx="375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⑦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DB571ED-C177-4863-B8DA-CB489BE723DF}"/>
              </a:ext>
            </a:extLst>
          </p:cNvPr>
          <p:cNvSpPr txBox="1"/>
          <p:nvPr/>
        </p:nvSpPr>
        <p:spPr>
          <a:xfrm>
            <a:off x="2954109" y="3435658"/>
            <a:ext cx="34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660B3D4-EFCB-4F6C-8FCD-F201B9F341DF}"/>
              </a:ext>
            </a:extLst>
          </p:cNvPr>
          <p:cNvSpPr txBox="1"/>
          <p:nvPr/>
        </p:nvSpPr>
        <p:spPr>
          <a:xfrm>
            <a:off x="1183277" y="2121962"/>
            <a:ext cx="34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</a:rPr>
              <a:t>①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6A8CDF8-D121-E0F5-26FA-810288163C55}"/>
              </a:ext>
            </a:extLst>
          </p:cNvPr>
          <p:cNvSpPr/>
          <p:nvPr/>
        </p:nvSpPr>
        <p:spPr>
          <a:xfrm>
            <a:off x="5137225" y="2873544"/>
            <a:ext cx="1604076" cy="401251"/>
          </a:xfrm>
          <a:prstGeom prst="roundRect">
            <a:avLst>
              <a:gd name="adj" fmla="val 50000"/>
            </a:avLst>
          </a:prstGeom>
          <a:solidFill>
            <a:srgbClr val="19968B"/>
          </a:solidFill>
          <a:ln>
            <a:noFill/>
          </a:ln>
          <a:effectLst>
            <a:outerShdw blurRad="127000" dist="635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文法</a:t>
            </a:r>
          </a:p>
        </p:txBody>
      </p:sp>
    </p:spTree>
    <p:extLst>
      <p:ext uri="{BB962C8B-B14F-4D97-AF65-F5344CB8AC3E}">
        <p14:creationId xmlns:p14="http://schemas.microsoft.com/office/powerpoint/2010/main" val="415685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/>
      <p:bldP spid="31" grpId="0"/>
      <p:bldP spid="33" grpId="0"/>
      <p:bldP spid="35" grpId="0"/>
      <p:bldP spid="37" grpId="0"/>
      <p:bldP spid="39" grpId="0"/>
      <p:bldP spid="4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C7EC3-62B3-4846-B45C-7204C094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BB5019-E354-429C-AD04-2DAE0C6047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3200" dirty="0"/>
                  <a:t>语法树</a:t>
                </a:r>
                <a:r>
                  <a:rPr lang="en-US" altLang="zh-CN" sz="3200" dirty="0"/>
                  <a:t>(</a:t>
                </a:r>
                <a:r>
                  <a:rPr lang="zh-CN" altLang="en-US" sz="3200" dirty="0"/>
                  <a:t>推导树</a:t>
                </a:r>
                <a:r>
                  <a:rPr lang="en-US" altLang="zh-CN" sz="3200" dirty="0"/>
                  <a:t>)</a:t>
                </a:r>
              </a:p>
              <a:p>
                <a:r>
                  <a:rPr kumimoji="1" lang="zh-CN" altLang="en-US" sz="2800" b="0" dirty="0">
                    <a:latin typeface="Times New Roman" pitchFamily="18" charset="0"/>
                  </a:rPr>
                  <a:t>文法</a:t>
                </a:r>
                <a:r>
                  <a:rPr kumimoji="1" lang="en-US" altLang="zh-CN" sz="2800" b="0" dirty="0">
                    <a:latin typeface="Times New Roman" pitchFamily="18" charset="0"/>
                  </a:rPr>
                  <a:t>G</a:t>
                </a:r>
                <a:r>
                  <a:rPr kumimoji="1" lang="zh-CN" altLang="en-US" sz="2800" b="0" dirty="0">
                    <a:latin typeface="Times New Roman" pitchFamily="18" charset="0"/>
                  </a:rPr>
                  <a:t>的任何一个句型，根据其推导都能构造一个</a:t>
                </a:r>
                <a:r>
                  <a:rPr kumimoji="1" lang="zh-CN" altLang="en-US" sz="2800" b="0" dirty="0">
                    <a:solidFill>
                      <a:srgbClr val="FF0000"/>
                    </a:solidFill>
                    <a:latin typeface="Times New Roman" pitchFamily="18" charset="0"/>
                  </a:rPr>
                  <a:t>语法树</a:t>
                </a:r>
                <a:r>
                  <a:rPr kumimoji="1" lang="zh-CN" altLang="en-US" sz="2800" b="0" dirty="0">
                    <a:latin typeface="Times New Roman" pitchFamily="18" charset="0"/>
                  </a:rPr>
                  <a:t>，或</a:t>
                </a:r>
                <a:r>
                  <a:rPr kumimoji="1" lang="zh-CN" altLang="en-US" sz="2800" b="0" dirty="0">
                    <a:solidFill>
                      <a:srgbClr val="FF0000"/>
                    </a:solidFill>
                    <a:latin typeface="Times New Roman" pitchFamily="18" charset="0"/>
                  </a:rPr>
                  <a:t>推导树</a:t>
                </a:r>
                <a:r>
                  <a:rPr kumimoji="1" lang="zh-CN" altLang="en-US" sz="2800" b="0" dirty="0">
                    <a:latin typeface="Times New Roman" pitchFamily="18" charset="0"/>
                  </a:rPr>
                  <a:t>。它是一个满足下列条件的多叉树：</a:t>
                </a:r>
                <a:endParaRPr kumimoji="1" lang="en-US" altLang="zh-CN" sz="2800" b="0" dirty="0">
                  <a:latin typeface="Times New Roman" pitchFamily="18" charset="0"/>
                </a:endParaRPr>
              </a:p>
              <a:p>
                <a:pPr lvl="1"/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itchFamily="18" charset="0"/>
                  </a:rPr>
                  <a:t>文法的开始符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Times New Roman" pitchFamily="18" charset="0"/>
                  </a:rPr>
                  <a:t>S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itchFamily="18" charset="0"/>
                  </a:rPr>
                  <a:t>为树的根节点；</a:t>
                </a:r>
                <a:endParaRPr kumimoji="1" lang="en-US" altLang="zh-CN" sz="2800" dirty="0">
                  <a:solidFill>
                    <a:schemeClr val="tx1"/>
                  </a:solidFill>
                  <a:latin typeface="Times New Roman" pitchFamily="18" charset="0"/>
                </a:endParaRPr>
              </a:p>
              <a:p>
                <a:pPr lvl="1"/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itchFamily="18" charset="0"/>
                  </a:rPr>
                  <a:t>对任意产生式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A→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sz="2800" dirty="0">
                    <a:solidFill>
                      <a:schemeClr val="tx1"/>
                    </a:solidFill>
                    <a:latin typeface="宋体" pitchFamily="2" charset="-122"/>
                    <a:ea typeface="宋体" pitchFamily="2" charset="-122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kumimoji="1"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kumimoji="1"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kumimoji="1" lang="en-US" altLang="zh-CN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zh-CN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itchFamily="18" charset="0"/>
                  </a:rPr>
                  <a:t> ，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itchFamily="18" charset="0"/>
                  </a:rPr>
                  <a:t>的各符号严格依生产式的次序依次为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Times New Roman" pitchFamily="18" charset="0"/>
                  </a:rPr>
                  <a:t>A</a:t>
                </a:r>
                <a:r>
                  <a:rPr kumimoji="1" lang="zh-CN" altLang="en-US" sz="2800" dirty="0">
                    <a:solidFill>
                      <a:schemeClr val="tx1"/>
                    </a:solidFill>
                    <a:latin typeface="Times New Roman" pitchFamily="18" charset="0"/>
                  </a:rPr>
                  <a:t>的子节点；文法符号为其节点标记（节点名）。</a:t>
                </a: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BB5019-E354-429C-AD04-2DAE0C604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5" r="-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780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71C5A-A23E-4DD3-AA48-EB2AF3EF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660495" cy="617641"/>
          </a:xfrm>
        </p:spPr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C2B57F-B997-44D5-AE3E-E5354EF18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48623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/>
              <a:t>语法树示例</a:t>
            </a:r>
            <a:endParaRPr lang="en-US" altLang="zh-CN" sz="3200" dirty="0"/>
          </a:p>
          <a:p>
            <a:pPr marL="0" indent="0" algn="l" eaLnBrk="1" hangingPunct="1">
              <a:buNone/>
            </a:pPr>
            <a:r>
              <a:rPr kumimoji="1" lang="en-US" altLang="zh-CN" sz="2400" b="0" dirty="0">
                <a:latin typeface="+mn-ea"/>
                <a:ea typeface="+mn-ea"/>
              </a:rPr>
              <a:t>[</a:t>
            </a:r>
            <a:r>
              <a:rPr kumimoji="1" lang="zh-CN" altLang="en-US" sz="2400" b="0" dirty="0">
                <a:latin typeface="+mn-ea"/>
                <a:ea typeface="+mn-ea"/>
              </a:rPr>
              <a:t>例</a:t>
            </a:r>
            <a:r>
              <a:rPr kumimoji="1" lang="en-US" altLang="zh-CN" sz="2400" b="0" dirty="0">
                <a:latin typeface="+mn-ea"/>
                <a:ea typeface="+mn-ea"/>
              </a:rPr>
              <a:t>]  </a:t>
            </a:r>
            <a:r>
              <a:rPr kumimoji="1" lang="zh-CN" altLang="en-US" sz="2400" b="0" dirty="0">
                <a:latin typeface="+mn-ea"/>
                <a:ea typeface="+mn-ea"/>
              </a:rPr>
              <a:t>已知文法如下，试给出句子</a:t>
            </a:r>
            <a:r>
              <a:rPr kumimoji="1" lang="en-US" altLang="zh-CN" sz="2400" b="0" dirty="0" err="1">
                <a:solidFill>
                  <a:srgbClr val="FF0000"/>
                </a:solidFill>
                <a:latin typeface="+mn-ea"/>
                <a:ea typeface="+mn-ea"/>
              </a:rPr>
              <a:t>aabbaa</a:t>
            </a:r>
            <a:r>
              <a:rPr kumimoji="1" lang="zh-CN" altLang="en-US" sz="2400" b="0" dirty="0">
                <a:latin typeface="+mn-ea"/>
                <a:ea typeface="+mn-ea"/>
              </a:rPr>
              <a:t>的推导树。</a:t>
            </a:r>
            <a:endParaRPr kumimoji="1" lang="en-US" altLang="zh-CN" sz="2400" b="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400" b="0" dirty="0">
                <a:latin typeface="+mn-ea"/>
                <a:ea typeface="+mn-ea"/>
              </a:rPr>
              <a:t>G[S]</a:t>
            </a:r>
            <a:r>
              <a:rPr kumimoji="1" lang="zh-CN" altLang="en-US" sz="2400" b="0" dirty="0">
                <a:latin typeface="+mn-ea"/>
                <a:ea typeface="+mn-ea"/>
              </a:rPr>
              <a:t>：</a:t>
            </a:r>
            <a:r>
              <a:rPr kumimoji="1" lang="en-US" altLang="zh-CN" sz="2400" b="0" dirty="0" err="1">
                <a:latin typeface="+mn-ea"/>
                <a:ea typeface="+mn-ea"/>
              </a:rPr>
              <a:t>S→aAS︱a</a:t>
            </a:r>
            <a:endParaRPr kumimoji="1" lang="en-US" altLang="zh-CN" sz="2400" b="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400" b="0" dirty="0">
                <a:latin typeface="+mn-ea"/>
                <a:ea typeface="+mn-ea"/>
              </a:rPr>
              <a:t>          </a:t>
            </a:r>
            <a:r>
              <a:rPr kumimoji="1" lang="en-US" altLang="zh-CN" sz="2400" b="0" dirty="0" err="1">
                <a:latin typeface="+mn-ea"/>
                <a:ea typeface="+mn-ea"/>
              </a:rPr>
              <a:t>A→SbA︱SS︱ba</a:t>
            </a:r>
            <a:endParaRPr kumimoji="1" lang="en-US" altLang="zh-CN" sz="2400" b="0" dirty="0">
              <a:latin typeface="+mn-ea"/>
              <a:ea typeface="+mn-ea"/>
            </a:endParaRPr>
          </a:p>
          <a:p>
            <a:endParaRPr lang="zh-CN" altLang="en-US" b="0" dirty="0"/>
          </a:p>
        </p:txBody>
      </p:sp>
      <p:sp>
        <p:nvSpPr>
          <p:cNvPr id="27" name="Text Box 29">
            <a:extLst>
              <a:ext uri="{FF2B5EF4-FFF2-40B4-BE49-F238E27FC236}">
                <a16:creationId xmlns:a16="http://schemas.microsoft.com/office/drawing/2014/main" id="{007CF038-4E7D-42B8-930C-DA476977A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411" y="4123314"/>
            <a:ext cx="7157781" cy="168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19968B"/>
                </a:solidFill>
                <a:latin typeface="+mn-ea"/>
                <a:ea typeface="+mn-ea"/>
              </a:rPr>
              <a:t>结论</a:t>
            </a:r>
            <a:r>
              <a:rPr kumimoji="1" lang="en-US" altLang="zh-CN" sz="2400" b="1" dirty="0">
                <a:solidFill>
                  <a:srgbClr val="19968B"/>
                </a:solidFill>
                <a:latin typeface="+mn-ea"/>
                <a:ea typeface="+mn-ea"/>
                <a:sym typeface="Wingdings" panose="05000000000000000000" pitchFamily="2" charset="2"/>
              </a:rPr>
              <a:t>:</a:t>
            </a:r>
            <a:r>
              <a:rPr kumimoji="1" lang="zh-CN" altLang="en-US" sz="2400" b="1" dirty="0">
                <a:solidFill>
                  <a:srgbClr val="19968B"/>
                </a:solidFill>
                <a:latin typeface="+mn-ea"/>
                <a:ea typeface="+mn-ea"/>
                <a:sym typeface="Wingdings" panose="05000000000000000000" pitchFamily="2" charset="2"/>
              </a:rPr>
              <a:t>   </a:t>
            </a:r>
            <a:r>
              <a:rPr kumimoji="1" lang="en-US" altLang="zh-CN" sz="2400" b="1" dirty="0">
                <a:solidFill>
                  <a:srgbClr val="19968B"/>
                </a:solidFill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kumimoji="1" lang="zh-CN" altLang="en-US" sz="2400" b="1" dirty="0">
                <a:solidFill>
                  <a:srgbClr val="19968B"/>
                </a:solidFill>
                <a:latin typeface="+mn-ea"/>
                <a:ea typeface="+mn-ea"/>
                <a:sym typeface="Wingdings" panose="05000000000000000000" pitchFamily="2" charset="2"/>
              </a:rPr>
              <a:t>对于语法树</a:t>
            </a:r>
            <a:r>
              <a:rPr kumimoji="1" lang="en-US" altLang="zh-CN" sz="2400" b="1" dirty="0">
                <a:solidFill>
                  <a:srgbClr val="19968B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  <a:endParaRPr kumimoji="1" lang="en-US" altLang="zh-CN" sz="2400" b="1" dirty="0">
              <a:solidFill>
                <a:srgbClr val="19968B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19968B"/>
                </a:solidFill>
                <a:latin typeface="+mn-ea"/>
                <a:ea typeface="+mn-ea"/>
              </a:rPr>
              <a:t> ①非叶子结点一定是非终结符</a:t>
            </a: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19968B"/>
                </a:solidFill>
                <a:latin typeface="+mn-ea"/>
                <a:ea typeface="+mn-ea"/>
              </a:rPr>
              <a:t> ②全部叶子结点组成的符号串是文法的句子</a:t>
            </a:r>
            <a:r>
              <a:rPr kumimoji="1" lang="en-US" altLang="zh-CN" sz="2400" b="1" dirty="0">
                <a:solidFill>
                  <a:srgbClr val="19968B"/>
                </a:solidFill>
                <a:latin typeface="+mn-ea"/>
                <a:ea typeface="+mn-ea"/>
              </a:rPr>
              <a:t>?</a:t>
            </a:r>
            <a:endParaRPr kumimoji="1" lang="zh-CN" altLang="en-US" sz="2400" b="1" dirty="0">
              <a:solidFill>
                <a:srgbClr val="19968B"/>
              </a:solidFill>
              <a:latin typeface="+mn-ea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36C19D-6F32-4DDF-A10C-EB3F9FB068A9}"/>
              </a:ext>
            </a:extLst>
          </p:cNvPr>
          <p:cNvSpPr txBox="1"/>
          <p:nvPr/>
        </p:nvSpPr>
        <p:spPr>
          <a:xfrm>
            <a:off x="4519412" y="3152463"/>
            <a:ext cx="7157780" cy="87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kumimoji="1" lang="zh-CN" altLang="en-US" sz="1800" dirty="0">
                <a:latin typeface="+mn-ea"/>
                <a:ea typeface="+mn-ea"/>
              </a:rPr>
              <a:t>最左推导：</a:t>
            </a:r>
            <a:r>
              <a:rPr kumimoji="1" lang="en-US" altLang="zh-CN" sz="18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S</a:t>
            </a:r>
            <a:r>
              <a:rPr kumimoji="1" lang="en-US" altLang="zh-CN" sz="1800" dirty="0">
                <a:latin typeface="+mn-ea"/>
                <a:ea typeface="+mn-ea"/>
                <a:sym typeface="Symbol" pitchFamily="18" charset="2"/>
              </a:rPr>
              <a:t> 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u="wavyDbl" dirty="0" err="1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S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1800" dirty="0" err="1"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latin typeface="+mn-ea"/>
                <a:ea typeface="+mn-ea"/>
              </a:rPr>
              <a:t>b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aab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aabba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endParaRPr kumimoji="1" lang="en-US" altLang="zh-CN" sz="1800" u="wavyDbl" dirty="0">
              <a:uFill>
                <a:solidFill>
                  <a:srgbClr val="0000FF"/>
                </a:solidFill>
              </a:uFill>
              <a:latin typeface="+mn-ea"/>
              <a:ea typeface="+mn-ea"/>
              <a:sym typeface="Symbol" pitchFamily="18" charset="2"/>
            </a:endParaRPr>
          </a:p>
          <a:p>
            <a:pPr algn="l" eaLnBrk="1" hangingPunct="1">
              <a:lnSpc>
                <a:spcPct val="150000"/>
              </a:lnSpc>
            </a:pPr>
            <a:r>
              <a:rPr kumimoji="1" lang="zh-CN" altLang="en-US" sz="1800" dirty="0">
                <a:latin typeface="+mn-ea"/>
                <a:ea typeface="+mn-ea"/>
              </a:rPr>
              <a:t>最右推导：</a:t>
            </a:r>
            <a:r>
              <a:rPr kumimoji="1"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aA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Sb</a:t>
            </a:r>
            <a:r>
              <a:rPr kumimoji="1" lang="en-US" altLang="zh-CN" sz="1800" u="wavyDbl" dirty="0" err="1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kumimoji="1" lang="en-US" altLang="zh-CN" sz="1800" dirty="0" err="1">
                <a:latin typeface="+mn-ea"/>
                <a:ea typeface="+mn-ea"/>
              </a:rPr>
              <a:t>b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ba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1800" dirty="0">
                <a:latin typeface="+mn-ea"/>
                <a:ea typeface="+mn-ea"/>
              </a:rPr>
              <a:t> </a:t>
            </a:r>
            <a:r>
              <a:rPr kumimoji="1" lang="en-US" altLang="zh-CN" sz="1800" dirty="0" err="1">
                <a:latin typeface="+mn-ea"/>
                <a:ea typeface="+mn-ea"/>
              </a:rPr>
              <a:t>a</a:t>
            </a:r>
            <a:r>
              <a:rPr kumimoji="1" lang="en-US" altLang="zh-CN" sz="1800" u="wavyDbl" dirty="0" err="1">
                <a:uFill>
                  <a:solidFill>
                    <a:srgbClr val="0000FF"/>
                  </a:solidFill>
                </a:uFill>
                <a:latin typeface="+mn-ea"/>
                <a:ea typeface="+mn-ea"/>
              </a:rPr>
              <a:t>a</a:t>
            </a:r>
            <a:r>
              <a:rPr kumimoji="1" lang="en-US" altLang="zh-CN" sz="1800" dirty="0" err="1">
                <a:latin typeface="+mn-ea"/>
                <a:ea typeface="+mn-ea"/>
              </a:rPr>
              <a:t>bbaa</a:t>
            </a:r>
            <a:endParaRPr kumimoji="1" lang="en-US" altLang="zh-CN" sz="1800" dirty="0">
              <a:latin typeface="+mn-ea"/>
              <a:ea typeface="+mn-ea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841B9BE-6F9B-4DAE-AF1E-60249E7330A9}"/>
              </a:ext>
            </a:extLst>
          </p:cNvPr>
          <p:cNvGrpSpPr/>
          <p:nvPr/>
        </p:nvGrpSpPr>
        <p:grpSpPr>
          <a:xfrm>
            <a:off x="970520" y="3429000"/>
            <a:ext cx="2161880" cy="3015693"/>
            <a:chOff x="7681287" y="52192"/>
            <a:chExt cx="2161880" cy="3015693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6CAC977-0ACA-4E14-B33E-D6BC28C821A5}"/>
                </a:ext>
              </a:extLst>
            </p:cNvPr>
            <p:cNvSpPr txBox="1"/>
            <p:nvPr/>
          </p:nvSpPr>
          <p:spPr>
            <a:xfrm>
              <a:off x="8515518" y="52192"/>
              <a:ext cx="3706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F5DB833-A3A5-4207-9742-CFA44EC3ACEF}"/>
                </a:ext>
              </a:extLst>
            </p:cNvPr>
            <p:cNvSpPr txBox="1"/>
            <p:nvPr/>
          </p:nvSpPr>
          <p:spPr>
            <a:xfrm>
              <a:off x="8016633" y="2595628"/>
              <a:ext cx="362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168D5B7-CFBF-4211-9CF9-0C13CBD7E394}"/>
                </a:ext>
              </a:extLst>
            </p:cNvPr>
            <p:cNvSpPr txBox="1"/>
            <p:nvPr/>
          </p:nvSpPr>
          <p:spPr>
            <a:xfrm>
              <a:off x="9472553" y="1172309"/>
              <a:ext cx="3706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E08E156-34C3-4E62-B0BE-CCC41032C4EB}"/>
                </a:ext>
              </a:extLst>
            </p:cNvPr>
            <p:cNvSpPr txBox="1"/>
            <p:nvPr/>
          </p:nvSpPr>
          <p:spPr>
            <a:xfrm>
              <a:off x="7681287" y="1172309"/>
              <a:ext cx="362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436C7DB-51FD-46BD-AA63-0C6BB6464617}"/>
                </a:ext>
              </a:extLst>
            </p:cNvPr>
            <p:cNvSpPr txBox="1"/>
            <p:nvPr/>
          </p:nvSpPr>
          <p:spPr>
            <a:xfrm>
              <a:off x="8503842" y="1172309"/>
              <a:ext cx="415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FB412C5-A8D5-4608-A4B1-515D31A80178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 flipH="1">
              <a:off x="7862587" y="513857"/>
              <a:ext cx="838238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A6298DC-0913-47E8-819A-EF1B932124F6}"/>
                </a:ext>
              </a:extLst>
            </p:cNvPr>
            <p:cNvCxnSpPr>
              <a:stCxn id="28" idx="2"/>
              <a:endCxn id="33" idx="0"/>
            </p:cNvCxnSpPr>
            <p:nvPr/>
          </p:nvCxnSpPr>
          <p:spPr>
            <a:xfrm>
              <a:off x="8700825" y="513857"/>
              <a:ext cx="10766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932E5D6-0164-481A-8D14-2432342CC2EE}"/>
                </a:ext>
              </a:extLst>
            </p:cNvPr>
            <p:cNvCxnSpPr>
              <a:cxnSpLocks/>
              <a:stCxn id="28" idx="2"/>
              <a:endCxn id="31" idx="0"/>
            </p:cNvCxnSpPr>
            <p:nvPr/>
          </p:nvCxnSpPr>
          <p:spPr>
            <a:xfrm>
              <a:off x="8700825" y="513857"/>
              <a:ext cx="957035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3E15762-F920-4909-9C59-27A85E0EAD7A}"/>
                </a:ext>
              </a:extLst>
            </p:cNvPr>
            <p:cNvCxnSpPr>
              <a:cxnSpLocks/>
              <a:stCxn id="33" idx="2"/>
              <a:endCxn id="42" idx="0"/>
            </p:cNvCxnSpPr>
            <p:nvPr/>
          </p:nvCxnSpPr>
          <p:spPr>
            <a:xfrm flipH="1">
              <a:off x="8195581" y="1633974"/>
              <a:ext cx="516010" cy="287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7CB555E-9BBA-4167-A27D-6FF6E35C9068}"/>
                </a:ext>
              </a:extLst>
            </p:cNvPr>
            <p:cNvCxnSpPr>
              <a:cxnSpLocks/>
              <a:stCxn id="33" idx="2"/>
              <a:endCxn id="45" idx="0"/>
            </p:cNvCxnSpPr>
            <p:nvPr/>
          </p:nvCxnSpPr>
          <p:spPr>
            <a:xfrm>
              <a:off x="8711591" y="1633974"/>
              <a:ext cx="528038" cy="29510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7BB998A-0040-4933-8D14-C7615DB66F10}"/>
                </a:ext>
              </a:extLst>
            </p:cNvPr>
            <p:cNvSpPr txBox="1"/>
            <p:nvPr/>
          </p:nvSpPr>
          <p:spPr>
            <a:xfrm>
              <a:off x="8534779" y="1943223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973ABC9-0AC6-42C7-9481-97186B3ED7D2}"/>
                </a:ext>
              </a:extLst>
            </p:cNvPr>
            <p:cNvCxnSpPr>
              <a:stCxn id="31" idx="2"/>
              <a:endCxn id="63" idx="0"/>
            </p:cNvCxnSpPr>
            <p:nvPr/>
          </p:nvCxnSpPr>
          <p:spPr bwMode="auto">
            <a:xfrm>
              <a:off x="9657860" y="1633974"/>
              <a:ext cx="1437" cy="237747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91A12B5-3F0D-4CF4-B6FD-5841E5465670}"/>
                </a:ext>
              </a:extLst>
            </p:cNvPr>
            <p:cNvSpPr txBox="1"/>
            <p:nvPr/>
          </p:nvSpPr>
          <p:spPr>
            <a:xfrm>
              <a:off x="8010274" y="1921197"/>
              <a:ext cx="3706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5422EA9-6843-4397-B115-D6F6EA9A9A3C}"/>
                </a:ext>
              </a:extLst>
            </p:cNvPr>
            <p:cNvSpPr txBox="1"/>
            <p:nvPr/>
          </p:nvSpPr>
          <p:spPr>
            <a:xfrm>
              <a:off x="9031880" y="1929077"/>
              <a:ext cx="415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8AAEC1ED-4EC9-466D-97F0-92708EC57983}"/>
                </a:ext>
              </a:extLst>
            </p:cNvPr>
            <p:cNvCxnSpPr>
              <a:stCxn id="33" idx="2"/>
              <a:endCxn id="40" idx="0"/>
            </p:cNvCxnSpPr>
            <p:nvPr/>
          </p:nvCxnSpPr>
          <p:spPr>
            <a:xfrm>
              <a:off x="8711591" y="1633974"/>
              <a:ext cx="18113" cy="3092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F7BC2105-96EF-4B11-8DA5-EDA043C58314}"/>
                </a:ext>
              </a:extLst>
            </p:cNvPr>
            <p:cNvCxnSpPr>
              <a:cxnSpLocks/>
              <a:stCxn id="42" idx="2"/>
              <a:endCxn id="30" idx="0"/>
            </p:cNvCxnSpPr>
            <p:nvPr/>
          </p:nvCxnSpPr>
          <p:spPr>
            <a:xfrm>
              <a:off x="8195581" y="2382862"/>
              <a:ext cx="2352" cy="212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B81B171-256A-4492-A787-26E80BB5F276}"/>
                </a:ext>
              </a:extLst>
            </p:cNvPr>
            <p:cNvSpPr txBox="1"/>
            <p:nvPr/>
          </p:nvSpPr>
          <p:spPr>
            <a:xfrm>
              <a:off x="8835995" y="2606220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0561939-1937-4460-8770-61CC7B8EF67C}"/>
                </a:ext>
              </a:extLst>
            </p:cNvPr>
            <p:cNvSpPr txBox="1"/>
            <p:nvPr/>
          </p:nvSpPr>
          <p:spPr>
            <a:xfrm>
              <a:off x="9328916" y="2587368"/>
              <a:ext cx="362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7590DA6-EAB9-443A-8555-B8BA1E955E03}"/>
                </a:ext>
              </a:extLst>
            </p:cNvPr>
            <p:cNvCxnSpPr>
              <a:stCxn id="45" idx="2"/>
              <a:endCxn id="55" idx="0"/>
            </p:cNvCxnSpPr>
            <p:nvPr/>
          </p:nvCxnSpPr>
          <p:spPr bwMode="auto">
            <a:xfrm flipH="1">
              <a:off x="9030920" y="2390742"/>
              <a:ext cx="208709" cy="215478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8068A02-C2E8-4CFF-8068-627776C0DF12}"/>
                </a:ext>
              </a:extLst>
            </p:cNvPr>
            <p:cNvCxnSpPr>
              <a:stCxn id="45" idx="2"/>
              <a:endCxn id="56" idx="0"/>
            </p:cNvCxnSpPr>
            <p:nvPr/>
          </p:nvCxnSpPr>
          <p:spPr bwMode="auto">
            <a:xfrm>
              <a:off x="9239629" y="2390742"/>
              <a:ext cx="270587" cy="19662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0B1AAD1-BF8F-4948-9C2F-BADEE3AF606C}"/>
                </a:ext>
              </a:extLst>
            </p:cNvPr>
            <p:cNvSpPr txBox="1"/>
            <p:nvPr/>
          </p:nvSpPr>
          <p:spPr>
            <a:xfrm>
              <a:off x="9477997" y="1871721"/>
              <a:ext cx="362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9E428813-12FF-4A01-AD84-C6E20E4B5088}"/>
              </a:ext>
            </a:extLst>
          </p:cNvPr>
          <p:cNvSpPr txBox="1"/>
          <p:nvPr/>
        </p:nvSpPr>
        <p:spPr>
          <a:xfrm>
            <a:off x="4519411" y="5989846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19968B"/>
                </a:solidFill>
              </a:rPr>
              <a:t>最左推导，最右推导得出的？</a:t>
            </a:r>
          </a:p>
        </p:txBody>
      </p:sp>
    </p:spTree>
    <p:extLst>
      <p:ext uri="{BB962C8B-B14F-4D97-AF65-F5344CB8AC3E}">
        <p14:creationId xmlns:p14="http://schemas.microsoft.com/office/powerpoint/2010/main" val="3658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6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71C5A-A23E-4DD3-AA48-EB2AF3EF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660495" cy="617641"/>
          </a:xfrm>
        </p:spPr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C2B57F-B997-44D5-AE3E-E5354EF18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232526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语法树示例</a:t>
            </a:r>
            <a:endParaRPr lang="en-US" altLang="zh-CN" sz="3200" dirty="0"/>
          </a:p>
          <a:p>
            <a:pPr marL="0" indent="0" algn="l" eaLnBrk="1" hangingPunct="1">
              <a:lnSpc>
                <a:spcPct val="100000"/>
              </a:lnSpc>
              <a:buNone/>
            </a:pPr>
            <a:r>
              <a:rPr kumimoji="1" lang="en-US" altLang="zh-CN" sz="2400" b="0" dirty="0">
                <a:latin typeface="+mn-ea"/>
                <a:ea typeface="+mn-ea"/>
              </a:rPr>
              <a:t>[</a:t>
            </a:r>
            <a:r>
              <a:rPr kumimoji="1" lang="zh-CN" altLang="en-US" sz="2400" b="0" dirty="0">
                <a:latin typeface="+mn-ea"/>
                <a:ea typeface="+mn-ea"/>
              </a:rPr>
              <a:t>例</a:t>
            </a:r>
            <a:r>
              <a:rPr kumimoji="1" lang="en-US" altLang="zh-CN" sz="2400" b="0" dirty="0">
                <a:latin typeface="+mn-ea"/>
                <a:ea typeface="+mn-ea"/>
              </a:rPr>
              <a:t>]            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stmt</a:t>
            </a:r>
            <a:r>
              <a:rPr kumimoji="1" lang="en-US" altLang="zh-CN" sz="2400" b="0" dirty="0" err="1">
                <a:latin typeface="+mn-ea"/>
                <a:ea typeface="+mn-ea"/>
              </a:rPr>
              <a:t>→if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expr</a:t>
            </a:r>
            <a:r>
              <a:rPr kumimoji="1" lang="en-US" altLang="zh-CN" sz="2400" b="0" dirty="0">
                <a:latin typeface="+mn-ea"/>
                <a:ea typeface="+mn-ea"/>
              </a:rPr>
              <a:t> then 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stmt</a:t>
            </a:r>
            <a:endParaRPr kumimoji="1" lang="en-US" altLang="zh-CN" sz="2400" b="0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kumimoji="1" lang="en-US" altLang="zh-CN" sz="2400" b="0" dirty="0">
                <a:latin typeface="+mn-ea"/>
                <a:ea typeface="+mn-ea"/>
              </a:rPr>
              <a:t>                       |  if </a:t>
            </a:r>
            <a:r>
              <a:rPr kumimoji="1"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expr</a:t>
            </a:r>
            <a:r>
              <a:rPr kumimoji="1" lang="en-US" altLang="zh-CN" sz="2400" b="0" dirty="0">
                <a:latin typeface="+mn-ea"/>
                <a:ea typeface="+mn-ea"/>
              </a:rPr>
              <a:t> then 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stmt</a:t>
            </a:r>
            <a:r>
              <a:rPr kumimoji="1" lang="en-US" altLang="zh-CN" sz="2400" b="0" dirty="0">
                <a:latin typeface="+mn-ea"/>
                <a:ea typeface="+mn-ea"/>
              </a:rPr>
              <a:t> else </a:t>
            </a:r>
            <a:r>
              <a:rPr kumimoji="1" lang="en-US" altLang="zh-CN" sz="2400" b="0" i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stmt</a:t>
            </a:r>
            <a:r>
              <a:rPr kumimoji="1" lang="en-US" altLang="zh-CN" sz="2400" b="0" dirty="0">
                <a:latin typeface="+mn-ea"/>
                <a:ea typeface="+mn-ea"/>
              </a:rPr>
              <a:t> | other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0" dirty="0"/>
              <a:t>句</a:t>
            </a:r>
            <a:r>
              <a:rPr lang="zh-CN" altLang="en-US" b="0" dirty="0"/>
              <a:t>型</a:t>
            </a:r>
            <a:r>
              <a:rPr lang="en-US" altLang="zh-CN" b="0" dirty="0"/>
              <a:t>:</a:t>
            </a:r>
            <a:r>
              <a:rPr lang="en-US" altLang="zh-CN" sz="2400" b="0" dirty="0"/>
              <a:t> </a:t>
            </a:r>
            <a:r>
              <a:rPr lang="en-US" altLang="zh-CN" sz="2400" b="0" dirty="0">
                <a:solidFill>
                  <a:srgbClr val="C00000"/>
                </a:solidFill>
              </a:rPr>
              <a:t>if </a:t>
            </a:r>
            <a:r>
              <a:rPr kumimoji="1"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en-US" altLang="zh-CN" sz="2400" b="0" dirty="0">
                <a:solidFill>
                  <a:srgbClr val="C00000"/>
                </a:solidFill>
              </a:rPr>
              <a:t> then if </a:t>
            </a:r>
            <a:r>
              <a:rPr kumimoji="1"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en-US" altLang="zh-CN" sz="2400" b="0" dirty="0">
                <a:solidFill>
                  <a:srgbClr val="C00000"/>
                </a:solidFill>
              </a:rPr>
              <a:t> then </a:t>
            </a:r>
            <a:r>
              <a:rPr kumimoji="1"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S1</a:t>
            </a:r>
            <a:r>
              <a:rPr lang="en-US" altLang="zh-CN" sz="2400" b="0" dirty="0">
                <a:solidFill>
                  <a:srgbClr val="C00000"/>
                </a:solidFill>
              </a:rPr>
              <a:t> else </a:t>
            </a:r>
            <a:r>
              <a:rPr kumimoji="1" lang="en-US" altLang="zh-CN" sz="2400" b="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S2</a:t>
            </a:r>
            <a:endParaRPr kumimoji="1" lang="zh-CN" altLang="en-US" sz="2400" b="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B0D089B8-747B-4353-B5B1-62695F0EEF17}"/>
              </a:ext>
            </a:extLst>
          </p:cNvPr>
          <p:cNvGrpSpPr/>
          <p:nvPr/>
        </p:nvGrpSpPr>
        <p:grpSpPr>
          <a:xfrm>
            <a:off x="483998" y="3230146"/>
            <a:ext cx="5290132" cy="2814357"/>
            <a:chOff x="483998" y="3230146"/>
            <a:chExt cx="5290132" cy="281435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31C73C6-E1F6-44BA-AC05-D2B85FEE5850}"/>
                </a:ext>
              </a:extLst>
            </p:cNvPr>
            <p:cNvSpPr txBox="1"/>
            <p:nvPr/>
          </p:nvSpPr>
          <p:spPr>
            <a:xfrm>
              <a:off x="1400907" y="3230146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3D7128D-C1D6-4B7E-886B-A14B283E8380}"/>
                </a:ext>
              </a:extLst>
            </p:cNvPr>
            <p:cNvSpPr txBox="1"/>
            <p:nvPr/>
          </p:nvSpPr>
          <p:spPr>
            <a:xfrm>
              <a:off x="483998" y="4075188"/>
              <a:ext cx="503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if</a:t>
              </a:r>
              <a:endParaRPr lang="zh-CN" altLang="en-US" b="1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5C44640-DD53-4290-A693-AC707E886AE5}"/>
                </a:ext>
              </a:extLst>
            </p:cNvPr>
            <p:cNvSpPr txBox="1"/>
            <p:nvPr/>
          </p:nvSpPr>
          <p:spPr>
            <a:xfrm>
              <a:off x="884072" y="404493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expr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8066520-B13C-4C96-8433-2EDCC4EA4AAE}"/>
                </a:ext>
              </a:extLst>
            </p:cNvPr>
            <p:cNvSpPr txBox="1"/>
            <p:nvPr/>
          </p:nvSpPr>
          <p:spPr>
            <a:xfrm>
              <a:off x="1599689" y="405905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then</a:t>
              </a:r>
              <a:endParaRPr lang="zh-CN" altLang="en-US" b="1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12F6193-2566-4916-AB9E-00B03B384C8F}"/>
                </a:ext>
              </a:extLst>
            </p:cNvPr>
            <p:cNvSpPr txBox="1"/>
            <p:nvPr/>
          </p:nvSpPr>
          <p:spPr>
            <a:xfrm>
              <a:off x="2408072" y="404493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B35FE8F-E0C1-4534-AAED-AA3340AB36BD}"/>
                </a:ext>
              </a:extLst>
            </p:cNvPr>
            <p:cNvSpPr txBox="1"/>
            <p:nvPr/>
          </p:nvSpPr>
          <p:spPr>
            <a:xfrm>
              <a:off x="1616256" y="4938524"/>
              <a:ext cx="503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if</a:t>
              </a:r>
              <a:endParaRPr lang="zh-CN" altLang="en-US" b="1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8252D1F0-41AA-4A4D-86E4-05A08B58E3D6}"/>
                </a:ext>
              </a:extLst>
            </p:cNvPr>
            <p:cNvSpPr txBox="1"/>
            <p:nvPr/>
          </p:nvSpPr>
          <p:spPr>
            <a:xfrm>
              <a:off x="2043641" y="492440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expr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B49129C-7C83-4CE3-9EAE-12BC1A95A9BB}"/>
                </a:ext>
              </a:extLst>
            </p:cNvPr>
            <p:cNvSpPr txBox="1"/>
            <p:nvPr/>
          </p:nvSpPr>
          <p:spPr>
            <a:xfrm>
              <a:off x="2759258" y="493852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then</a:t>
              </a:r>
              <a:endParaRPr lang="zh-CN" altLang="en-US" b="1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E4EC26D-7E16-41C0-8BE4-20CD38153A25}"/>
                </a:ext>
              </a:extLst>
            </p:cNvPr>
            <p:cNvSpPr txBox="1"/>
            <p:nvPr/>
          </p:nvSpPr>
          <p:spPr>
            <a:xfrm>
              <a:off x="3567641" y="492440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1DF9692-92A8-46D3-9844-D609532291B4}"/>
                </a:ext>
              </a:extLst>
            </p:cNvPr>
            <p:cNvSpPr txBox="1"/>
            <p:nvPr/>
          </p:nvSpPr>
          <p:spPr>
            <a:xfrm>
              <a:off x="4283258" y="492815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else</a:t>
              </a:r>
              <a:endParaRPr lang="zh-CN" altLang="en-US" b="1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3D40047-D25D-4FCE-A3EB-52B32714D417}"/>
                </a:ext>
              </a:extLst>
            </p:cNvPr>
            <p:cNvSpPr txBox="1"/>
            <p:nvPr/>
          </p:nvSpPr>
          <p:spPr>
            <a:xfrm>
              <a:off x="5058513" y="492440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A0AEF7A-655D-43F7-AF5E-F97C88AC881F}"/>
                </a:ext>
              </a:extLst>
            </p:cNvPr>
            <p:cNvSpPr txBox="1"/>
            <p:nvPr/>
          </p:nvSpPr>
          <p:spPr>
            <a:xfrm>
              <a:off x="953647" y="4798243"/>
              <a:ext cx="4638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552213F-4F4F-45AB-BE17-1BC42A11831A}"/>
                </a:ext>
              </a:extLst>
            </p:cNvPr>
            <p:cNvSpPr txBox="1"/>
            <p:nvPr/>
          </p:nvSpPr>
          <p:spPr>
            <a:xfrm>
              <a:off x="2163129" y="5675171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31D322F-7EEA-42DB-B744-F2D3B0FA824A}"/>
                </a:ext>
              </a:extLst>
            </p:cNvPr>
            <p:cNvSpPr txBox="1"/>
            <p:nvPr/>
          </p:nvSpPr>
          <p:spPr>
            <a:xfrm>
              <a:off x="3684193" y="5675171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8F1CF74-1877-4E8C-9F2E-49D9F4209DBF}"/>
                </a:ext>
              </a:extLst>
            </p:cNvPr>
            <p:cNvSpPr txBox="1"/>
            <p:nvPr/>
          </p:nvSpPr>
          <p:spPr>
            <a:xfrm>
              <a:off x="5174261" y="5675171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3A76EA3-6B91-4722-9D4C-2944F014A111}"/>
                </a:ext>
              </a:extLst>
            </p:cNvPr>
            <p:cNvCxnSpPr>
              <a:cxnSpLocks/>
              <a:stCxn id="34" idx="2"/>
              <a:endCxn id="43" idx="0"/>
            </p:cNvCxnSpPr>
            <p:nvPr/>
          </p:nvCxnSpPr>
          <p:spPr>
            <a:xfrm flipH="1">
              <a:off x="735790" y="3599478"/>
              <a:ext cx="1022926" cy="47571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CD8690AF-2DEB-4D94-9453-2B72B011B4AA}"/>
                </a:ext>
              </a:extLst>
            </p:cNvPr>
            <p:cNvCxnSpPr>
              <a:cxnSpLocks/>
              <a:stCxn id="34" idx="2"/>
              <a:endCxn id="44" idx="0"/>
            </p:cNvCxnSpPr>
            <p:nvPr/>
          </p:nvCxnSpPr>
          <p:spPr>
            <a:xfrm flipH="1">
              <a:off x="1241881" y="3599478"/>
              <a:ext cx="516835" cy="445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02DE6008-1A98-4A56-A1BD-03D7A2A10C09}"/>
                </a:ext>
              </a:extLst>
            </p:cNvPr>
            <p:cNvCxnSpPr>
              <a:cxnSpLocks/>
              <a:stCxn id="34" idx="2"/>
              <a:endCxn id="46" idx="0"/>
            </p:cNvCxnSpPr>
            <p:nvPr/>
          </p:nvCxnSpPr>
          <p:spPr>
            <a:xfrm>
              <a:off x="1758716" y="3599478"/>
              <a:ext cx="198782" cy="45957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C7AA1899-5C1F-4390-8941-446146BDDAE3}"/>
                </a:ext>
              </a:extLst>
            </p:cNvPr>
            <p:cNvCxnSpPr>
              <a:cxnSpLocks/>
              <a:stCxn id="34" idx="2"/>
              <a:endCxn id="47" idx="0"/>
            </p:cNvCxnSpPr>
            <p:nvPr/>
          </p:nvCxnSpPr>
          <p:spPr>
            <a:xfrm>
              <a:off x="1758716" y="3599478"/>
              <a:ext cx="1007165" cy="4454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CCFEDBE9-765C-4AEA-81CF-740C03A7DAEC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 flipH="1">
              <a:off x="1868048" y="4414270"/>
              <a:ext cx="897833" cy="5242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274F8903-9842-4591-B938-0FB8DA3D5E77}"/>
                </a:ext>
              </a:extLst>
            </p:cNvPr>
            <p:cNvCxnSpPr>
              <a:cxnSpLocks/>
              <a:stCxn id="47" idx="2"/>
              <a:endCxn id="49" idx="0"/>
            </p:cNvCxnSpPr>
            <p:nvPr/>
          </p:nvCxnSpPr>
          <p:spPr>
            <a:xfrm flipH="1">
              <a:off x="2401450" y="4414270"/>
              <a:ext cx="364431" cy="510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E5681DF1-DDB0-45B2-B18A-3F9180E147FA}"/>
                </a:ext>
              </a:extLst>
            </p:cNvPr>
            <p:cNvCxnSpPr>
              <a:cxnSpLocks/>
              <a:stCxn id="47" idx="2"/>
              <a:endCxn id="51" idx="0"/>
            </p:cNvCxnSpPr>
            <p:nvPr/>
          </p:nvCxnSpPr>
          <p:spPr>
            <a:xfrm>
              <a:off x="2765881" y="4414270"/>
              <a:ext cx="351186" cy="5242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BC89A71A-D60A-4F5A-A081-E42828667799}"/>
                </a:ext>
              </a:extLst>
            </p:cNvPr>
            <p:cNvCxnSpPr>
              <a:cxnSpLocks/>
              <a:stCxn id="47" idx="2"/>
              <a:endCxn id="53" idx="0"/>
            </p:cNvCxnSpPr>
            <p:nvPr/>
          </p:nvCxnSpPr>
          <p:spPr>
            <a:xfrm>
              <a:off x="2765881" y="4414270"/>
              <a:ext cx="1159569" cy="510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45A2CD20-F63C-48E1-8807-A2D2D144858B}"/>
                </a:ext>
              </a:extLst>
            </p:cNvPr>
            <p:cNvCxnSpPr>
              <a:cxnSpLocks/>
              <a:stCxn id="47" idx="2"/>
              <a:endCxn id="54" idx="0"/>
            </p:cNvCxnSpPr>
            <p:nvPr/>
          </p:nvCxnSpPr>
          <p:spPr>
            <a:xfrm>
              <a:off x="2765881" y="4414270"/>
              <a:ext cx="1875186" cy="5138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0AA69454-00F5-49FD-B889-CED682D35E9F}"/>
                </a:ext>
              </a:extLst>
            </p:cNvPr>
            <p:cNvCxnSpPr>
              <a:cxnSpLocks/>
              <a:stCxn id="47" idx="2"/>
              <a:endCxn id="58" idx="0"/>
            </p:cNvCxnSpPr>
            <p:nvPr/>
          </p:nvCxnSpPr>
          <p:spPr>
            <a:xfrm>
              <a:off x="2765881" y="4414270"/>
              <a:ext cx="2650441" cy="5101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等腰三角形 164">
              <a:extLst>
                <a:ext uri="{FF2B5EF4-FFF2-40B4-BE49-F238E27FC236}">
                  <a16:creationId xmlns:a16="http://schemas.microsoft.com/office/drawing/2014/main" id="{91CDF077-2824-4833-A52D-3BAE3419BD60}"/>
                </a:ext>
              </a:extLst>
            </p:cNvPr>
            <p:cNvSpPr/>
            <p:nvPr/>
          </p:nvSpPr>
          <p:spPr>
            <a:xfrm>
              <a:off x="1041815" y="4431555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等腰三角形 165">
              <a:extLst>
                <a:ext uri="{FF2B5EF4-FFF2-40B4-BE49-F238E27FC236}">
                  <a16:creationId xmlns:a16="http://schemas.microsoft.com/office/drawing/2014/main" id="{FF2E9F7E-37A1-4804-A91D-70BB96E954B0}"/>
                </a:ext>
              </a:extLst>
            </p:cNvPr>
            <p:cNvSpPr/>
            <p:nvPr/>
          </p:nvSpPr>
          <p:spPr>
            <a:xfrm>
              <a:off x="2233336" y="5310662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等腰三角形 166">
              <a:extLst>
                <a:ext uri="{FF2B5EF4-FFF2-40B4-BE49-F238E27FC236}">
                  <a16:creationId xmlns:a16="http://schemas.microsoft.com/office/drawing/2014/main" id="{E0A1EE90-3A29-4EA0-9EFD-D19A2D16D599}"/>
                </a:ext>
              </a:extLst>
            </p:cNvPr>
            <p:cNvSpPr/>
            <p:nvPr/>
          </p:nvSpPr>
          <p:spPr>
            <a:xfrm>
              <a:off x="3753707" y="5293740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等腰三角形 167">
              <a:extLst>
                <a:ext uri="{FF2B5EF4-FFF2-40B4-BE49-F238E27FC236}">
                  <a16:creationId xmlns:a16="http://schemas.microsoft.com/office/drawing/2014/main" id="{F6EC016A-3BEA-4FDD-87E4-319F4013E10B}"/>
                </a:ext>
              </a:extLst>
            </p:cNvPr>
            <p:cNvSpPr/>
            <p:nvPr/>
          </p:nvSpPr>
          <p:spPr>
            <a:xfrm>
              <a:off x="5251471" y="5320429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0DD356D0-9109-47F5-84DD-8B1F5C86CBC7}"/>
              </a:ext>
            </a:extLst>
          </p:cNvPr>
          <p:cNvGrpSpPr/>
          <p:nvPr/>
        </p:nvGrpSpPr>
        <p:grpSpPr>
          <a:xfrm>
            <a:off x="6546876" y="3158124"/>
            <a:ext cx="4531451" cy="2760494"/>
            <a:chOff x="6546876" y="3158124"/>
            <a:chExt cx="4531451" cy="2760494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FE763BB-BD92-4D2A-8F85-B3927449BA88}"/>
                </a:ext>
              </a:extLst>
            </p:cNvPr>
            <p:cNvSpPr txBox="1"/>
            <p:nvPr/>
          </p:nvSpPr>
          <p:spPr>
            <a:xfrm>
              <a:off x="8351684" y="315812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B9900271-5ECE-4E8E-9451-64CCAFC67207}"/>
                </a:ext>
              </a:extLst>
            </p:cNvPr>
            <p:cNvSpPr txBox="1"/>
            <p:nvPr/>
          </p:nvSpPr>
          <p:spPr>
            <a:xfrm>
              <a:off x="6546876" y="4068564"/>
              <a:ext cx="503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if</a:t>
              </a:r>
              <a:endParaRPr lang="zh-CN" altLang="en-US" b="1" dirty="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6EBA60C-D3DD-4F16-9E68-7C0D1241FDD7}"/>
                </a:ext>
              </a:extLst>
            </p:cNvPr>
            <p:cNvSpPr txBox="1"/>
            <p:nvPr/>
          </p:nvSpPr>
          <p:spPr>
            <a:xfrm>
              <a:off x="6946950" y="403831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expr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C9DEB9AD-31C2-4C72-8109-8772AD3E2770}"/>
                </a:ext>
              </a:extLst>
            </p:cNvPr>
            <p:cNvSpPr txBox="1"/>
            <p:nvPr/>
          </p:nvSpPr>
          <p:spPr>
            <a:xfrm>
              <a:off x="7662567" y="4052430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then</a:t>
              </a:r>
              <a:endParaRPr lang="zh-CN" altLang="en-US" b="1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CAA56B7-F5C5-4E46-96D3-71D5D4C53077}"/>
                </a:ext>
              </a:extLst>
            </p:cNvPr>
            <p:cNvSpPr txBox="1"/>
            <p:nvPr/>
          </p:nvSpPr>
          <p:spPr>
            <a:xfrm>
              <a:off x="8470950" y="403831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78653B0-11DB-486F-A891-FC59C0EBD271}"/>
                </a:ext>
              </a:extLst>
            </p:cNvPr>
            <p:cNvSpPr txBox="1"/>
            <p:nvPr/>
          </p:nvSpPr>
          <p:spPr>
            <a:xfrm>
              <a:off x="7679134" y="4854410"/>
              <a:ext cx="5035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if</a:t>
              </a:r>
              <a:endParaRPr lang="zh-CN" altLang="en-US" b="1" dirty="0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4851181-7A00-407E-94B1-FAF2C2A27586}"/>
                </a:ext>
              </a:extLst>
            </p:cNvPr>
            <p:cNvSpPr txBox="1"/>
            <p:nvPr/>
          </p:nvSpPr>
          <p:spPr>
            <a:xfrm>
              <a:off x="8106519" y="4840294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expr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E055A2B7-5CDF-4FB7-889A-85230B6FEC1B}"/>
                </a:ext>
              </a:extLst>
            </p:cNvPr>
            <p:cNvSpPr txBox="1"/>
            <p:nvPr/>
          </p:nvSpPr>
          <p:spPr>
            <a:xfrm>
              <a:off x="8822136" y="4854410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then</a:t>
              </a:r>
              <a:endParaRPr lang="zh-CN" altLang="en-US" b="1" dirty="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A8AC8FE0-01C4-41FB-8D6A-3B58757866EE}"/>
                </a:ext>
              </a:extLst>
            </p:cNvPr>
            <p:cNvSpPr txBox="1"/>
            <p:nvPr/>
          </p:nvSpPr>
          <p:spPr>
            <a:xfrm>
              <a:off x="9630519" y="4824796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F669D34-BB19-43C7-9109-26961E6C8215}"/>
                </a:ext>
              </a:extLst>
            </p:cNvPr>
            <p:cNvSpPr txBox="1"/>
            <p:nvPr/>
          </p:nvSpPr>
          <p:spPr>
            <a:xfrm>
              <a:off x="9280776" y="407518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 dirty="0">
                  <a:latin typeface="+mn-ea"/>
                  <a:ea typeface="+mn-ea"/>
                </a:rPr>
                <a:t>else</a:t>
              </a:r>
              <a:endParaRPr lang="zh-CN" altLang="en-US" b="1" dirty="0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35DA359-0CD0-4FD3-9C87-96C25C1CEEFF}"/>
                </a:ext>
              </a:extLst>
            </p:cNvPr>
            <p:cNvSpPr txBox="1"/>
            <p:nvPr/>
          </p:nvSpPr>
          <p:spPr>
            <a:xfrm>
              <a:off x="10362710" y="4033848"/>
              <a:ext cx="7156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i="1" dirty="0" err="1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stmt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35CC2450-AE74-4598-81E1-FD817A83C565}"/>
                </a:ext>
              </a:extLst>
            </p:cNvPr>
            <p:cNvSpPr txBox="1"/>
            <p:nvPr/>
          </p:nvSpPr>
          <p:spPr>
            <a:xfrm>
              <a:off x="6936565" y="4773232"/>
              <a:ext cx="4638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8719D4A-4116-4247-A093-A34F1721FFC9}"/>
                </a:ext>
              </a:extLst>
            </p:cNvPr>
            <p:cNvSpPr txBox="1"/>
            <p:nvPr/>
          </p:nvSpPr>
          <p:spPr>
            <a:xfrm>
              <a:off x="8215005" y="5549286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5726540-3C06-4D9E-80C0-79E9D70438E2}"/>
                </a:ext>
              </a:extLst>
            </p:cNvPr>
            <p:cNvSpPr txBox="1"/>
            <p:nvPr/>
          </p:nvSpPr>
          <p:spPr>
            <a:xfrm>
              <a:off x="9743162" y="5549286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S1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9BB74577-8743-4136-B6C7-32506A1BDFA1}"/>
                </a:ext>
              </a:extLst>
            </p:cNvPr>
            <p:cNvSpPr txBox="1"/>
            <p:nvPr/>
          </p:nvSpPr>
          <p:spPr>
            <a:xfrm>
              <a:off x="10477203" y="4822561"/>
              <a:ext cx="4903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S2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7EB3A50-D08C-4539-8E1C-A66D8DC66217}"/>
                </a:ext>
              </a:extLst>
            </p:cNvPr>
            <p:cNvCxnSpPr>
              <a:cxnSpLocks/>
              <a:stCxn id="65" idx="2"/>
              <a:endCxn id="68" idx="0"/>
            </p:cNvCxnSpPr>
            <p:nvPr/>
          </p:nvCxnSpPr>
          <p:spPr>
            <a:xfrm flipH="1">
              <a:off x="6798668" y="3527456"/>
              <a:ext cx="1910825" cy="5411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863562AD-BB21-4C69-A130-734C87F88EE4}"/>
                </a:ext>
              </a:extLst>
            </p:cNvPr>
            <p:cNvCxnSpPr>
              <a:cxnSpLocks/>
              <a:stCxn id="65" idx="2"/>
              <a:endCxn id="69" idx="0"/>
            </p:cNvCxnSpPr>
            <p:nvPr/>
          </p:nvCxnSpPr>
          <p:spPr>
            <a:xfrm flipH="1">
              <a:off x="7304759" y="3527456"/>
              <a:ext cx="1404734" cy="5108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DD2822B7-0624-4260-B9C1-FC7718BB5637}"/>
                </a:ext>
              </a:extLst>
            </p:cNvPr>
            <p:cNvCxnSpPr>
              <a:cxnSpLocks/>
              <a:stCxn id="65" idx="2"/>
              <a:endCxn id="70" idx="0"/>
            </p:cNvCxnSpPr>
            <p:nvPr/>
          </p:nvCxnSpPr>
          <p:spPr>
            <a:xfrm flipH="1">
              <a:off x="8020376" y="3527456"/>
              <a:ext cx="689117" cy="5249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590A490E-B46F-4123-8941-842495DDFEE7}"/>
                </a:ext>
              </a:extLst>
            </p:cNvPr>
            <p:cNvCxnSpPr>
              <a:cxnSpLocks/>
              <a:stCxn id="65" idx="2"/>
              <a:endCxn id="71" idx="0"/>
            </p:cNvCxnSpPr>
            <p:nvPr/>
          </p:nvCxnSpPr>
          <p:spPr>
            <a:xfrm>
              <a:off x="8709493" y="3527456"/>
              <a:ext cx="119266" cy="5108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9F1EE497-197D-460F-BE57-132A9EAFCE4A}"/>
                </a:ext>
              </a:extLst>
            </p:cNvPr>
            <p:cNvCxnSpPr>
              <a:cxnSpLocks/>
              <a:stCxn id="65" idx="2"/>
              <a:endCxn id="76" idx="0"/>
            </p:cNvCxnSpPr>
            <p:nvPr/>
          </p:nvCxnSpPr>
          <p:spPr>
            <a:xfrm>
              <a:off x="8709493" y="3527456"/>
              <a:ext cx="929092" cy="5477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A7DA9E75-0C7D-40A6-ADDB-BB78E9187D0D}"/>
                </a:ext>
              </a:extLst>
            </p:cNvPr>
            <p:cNvCxnSpPr>
              <a:cxnSpLocks/>
              <a:stCxn id="65" idx="2"/>
              <a:endCxn id="77" idx="0"/>
            </p:cNvCxnSpPr>
            <p:nvPr/>
          </p:nvCxnSpPr>
          <p:spPr>
            <a:xfrm>
              <a:off x="8709493" y="3527456"/>
              <a:ext cx="2011026" cy="5063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6593AEF0-39A3-4E95-8F80-52C802819B61}"/>
                </a:ext>
              </a:extLst>
            </p:cNvPr>
            <p:cNvCxnSpPr>
              <a:cxnSpLocks/>
              <a:stCxn id="71" idx="2"/>
              <a:endCxn id="72" idx="0"/>
            </p:cNvCxnSpPr>
            <p:nvPr/>
          </p:nvCxnSpPr>
          <p:spPr>
            <a:xfrm flipH="1">
              <a:off x="7930926" y="4407646"/>
              <a:ext cx="897833" cy="4467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3E526C21-8B3F-4594-BEFD-D082A3F66071}"/>
                </a:ext>
              </a:extLst>
            </p:cNvPr>
            <p:cNvCxnSpPr>
              <a:cxnSpLocks/>
              <a:stCxn id="71" idx="2"/>
              <a:endCxn id="73" idx="0"/>
            </p:cNvCxnSpPr>
            <p:nvPr/>
          </p:nvCxnSpPr>
          <p:spPr>
            <a:xfrm flipH="1">
              <a:off x="8464328" y="4407646"/>
              <a:ext cx="364431" cy="4326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DB61ABD3-1310-4812-9DF7-EEB1AE853BE9}"/>
                </a:ext>
              </a:extLst>
            </p:cNvPr>
            <p:cNvCxnSpPr>
              <a:cxnSpLocks/>
              <a:stCxn id="71" idx="2"/>
              <a:endCxn id="74" idx="0"/>
            </p:cNvCxnSpPr>
            <p:nvPr/>
          </p:nvCxnSpPr>
          <p:spPr>
            <a:xfrm>
              <a:off x="8828759" y="4407646"/>
              <a:ext cx="351186" cy="4467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9490BBAA-2793-404F-8011-1D88E38A4182}"/>
                </a:ext>
              </a:extLst>
            </p:cNvPr>
            <p:cNvCxnSpPr>
              <a:cxnSpLocks/>
              <a:stCxn id="71" idx="2"/>
              <a:endCxn id="75" idx="0"/>
            </p:cNvCxnSpPr>
            <p:nvPr/>
          </p:nvCxnSpPr>
          <p:spPr>
            <a:xfrm>
              <a:off x="8828759" y="4407646"/>
              <a:ext cx="1159569" cy="4171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等腰三角形 168">
              <a:extLst>
                <a:ext uri="{FF2B5EF4-FFF2-40B4-BE49-F238E27FC236}">
                  <a16:creationId xmlns:a16="http://schemas.microsoft.com/office/drawing/2014/main" id="{79271896-0DA5-42E0-B882-44867CB4D2E1}"/>
                </a:ext>
              </a:extLst>
            </p:cNvPr>
            <p:cNvSpPr/>
            <p:nvPr/>
          </p:nvSpPr>
          <p:spPr>
            <a:xfrm>
              <a:off x="7050459" y="4410202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等腰三角形 169">
              <a:extLst>
                <a:ext uri="{FF2B5EF4-FFF2-40B4-BE49-F238E27FC236}">
                  <a16:creationId xmlns:a16="http://schemas.microsoft.com/office/drawing/2014/main" id="{7473924F-5297-404B-BE02-D4CAB3F691FC}"/>
                </a:ext>
              </a:extLst>
            </p:cNvPr>
            <p:cNvSpPr/>
            <p:nvPr/>
          </p:nvSpPr>
          <p:spPr>
            <a:xfrm>
              <a:off x="8278644" y="5210127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等腰三角形 170">
              <a:extLst>
                <a:ext uri="{FF2B5EF4-FFF2-40B4-BE49-F238E27FC236}">
                  <a16:creationId xmlns:a16="http://schemas.microsoft.com/office/drawing/2014/main" id="{3B056E7C-0DD0-40CB-9EAB-A726FC7D9C12}"/>
                </a:ext>
              </a:extLst>
            </p:cNvPr>
            <p:cNvSpPr/>
            <p:nvPr/>
          </p:nvSpPr>
          <p:spPr>
            <a:xfrm>
              <a:off x="9809018" y="5179106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等腰三角形 171">
              <a:extLst>
                <a:ext uri="{FF2B5EF4-FFF2-40B4-BE49-F238E27FC236}">
                  <a16:creationId xmlns:a16="http://schemas.microsoft.com/office/drawing/2014/main" id="{C424D6EC-6E12-4C01-9F5D-E3459FE54A65}"/>
                </a:ext>
              </a:extLst>
            </p:cNvPr>
            <p:cNvSpPr/>
            <p:nvPr/>
          </p:nvSpPr>
          <p:spPr>
            <a:xfrm>
              <a:off x="10552598" y="4432274"/>
              <a:ext cx="261881" cy="369332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4257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FA05C-5D97-4C99-8BAE-564E2711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97681A-E5EF-4921-9F05-3382660D2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语法的二义性</a:t>
            </a:r>
            <a:endParaRPr lang="en-US" altLang="zh-CN" sz="3200" dirty="0"/>
          </a:p>
          <a:p>
            <a:pPr marL="457200" lvl="1" indent="0">
              <a:buNone/>
            </a:pP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如果文法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G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某个句子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存至少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两棵不同的语法树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，则称文法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G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是二义性的。</a:t>
            </a:r>
          </a:p>
          <a:p>
            <a:r>
              <a:rPr kumimoji="1" lang="zh-CN" altLang="en-US" sz="2800" b="0" dirty="0">
                <a:latin typeface="Times New Roman" pitchFamily="18" charset="0"/>
              </a:rPr>
              <a:t>如果文法是无二义性的，一个句子的语法树反映了该句子的全部推导过程；</a:t>
            </a:r>
            <a:endParaRPr kumimoji="1" lang="en-US" altLang="zh-CN" sz="2800" b="0" dirty="0">
              <a:latin typeface="Times New Roman" pitchFamily="18" charset="0"/>
            </a:endParaRPr>
          </a:p>
          <a:p>
            <a:r>
              <a:rPr kumimoji="1" lang="zh-CN" altLang="en-US" sz="2800" b="0" dirty="0">
                <a:latin typeface="Times New Roman" pitchFamily="18" charset="0"/>
              </a:rPr>
              <a:t>如果文法是无二义性的，一个句子的最左（最右）推导是唯一的</a:t>
            </a:r>
            <a:r>
              <a:rPr kumimoji="1" lang="zh-CN" altLang="en-US" sz="2800" dirty="0">
                <a:latin typeface="Times New Roman" pitchFamily="18" charset="0"/>
              </a:rPr>
              <a:t>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12848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E6435-BB82-4279-8D24-CDF21B8D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2EC1A-161E-4495-A50C-FA50D36EC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59893" cy="227735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语法二义性示例 </a:t>
            </a:r>
            <a:endParaRPr lang="en-US" altLang="zh-CN" sz="3200" dirty="0"/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en-US" altLang="zh-CN" sz="2800" dirty="0">
                <a:latin typeface="宋体" pitchFamily="2" charset="-122"/>
              </a:rPr>
              <a:t>  </a:t>
            </a:r>
            <a:r>
              <a:rPr kumimoji="1" lang="en-US" altLang="zh-CN" sz="2800" b="0" dirty="0">
                <a:latin typeface="+mn-ea"/>
                <a:ea typeface="+mn-ea"/>
              </a:rPr>
              <a:t>[</a:t>
            </a:r>
            <a:r>
              <a:rPr kumimoji="1" lang="zh-CN" altLang="en-US" sz="2800" b="0" dirty="0">
                <a:latin typeface="+mn-ea"/>
                <a:ea typeface="+mn-ea"/>
              </a:rPr>
              <a:t>例</a:t>
            </a:r>
            <a:r>
              <a:rPr kumimoji="1" lang="en-US" altLang="zh-CN" sz="2800" b="0" dirty="0">
                <a:latin typeface="+mn-ea"/>
                <a:ea typeface="+mn-ea"/>
              </a:rPr>
              <a:t>]  </a:t>
            </a:r>
            <a:r>
              <a:rPr kumimoji="1" lang="zh-CN" altLang="en-US" sz="2800" b="0" dirty="0">
                <a:latin typeface="+mn-ea"/>
                <a:ea typeface="+mn-ea"/>
              </a:rPr>
              <a:t>已知文法</a:t>
            </a:r>
            <a:r>
              <a:rPr kumimoji="1" lang="en-US" altLang="zh-CN" sz="2800" b="0" dirty="0">
                <a:latin typeface="+mn-ea"/>
                <a:ea typeface="+mn-ea"/>
              </a:rPr>
              <a:t>G[E]</a:t>
            </a:r>
            <a:r>
              <a:rPr kumimoji="1" lang="zh-CN" altLang="en-US" sz="2800" b="0" dirty="0">
                <a:latin typeface="+mn-ea"/>
                <a:ea typeface="+mn-ea"/>
              </a:rPr>
              <a:t>：</a:t>
            </a:r>
            <a:r>
              <a:rPr kumimoji="1" lang="en-US" altLang="zh-CN" sz="2800" b="0" dirty="0">
                <a:latin typeface="+mn-ea"/>
                <a:ea typeface="+mn-ea"/>
              </a:rPr>
              <a:t>E→E+E︱E</a:t>
            </a:r>
            <a:r>
              <a:rPr kumimoji="1" lang="zh-CN" altLang="en-US" sz="2800" b="0" dirty="0">
                <a:latin typeface="+mn-ea"/>
                <a:ea typeface="+mn-ea"/>
              </a:rPr>
              <a:t>＊</a:t>
            </a:r>
            <a:r>
              <a:rPr kumimoji="1" lang="en-US" altLang="zh-CN" sz="2800" b="0" dirty="0">
                <a:latin typeface="+mn-ea"/>
                <a:ea typeface="+mn-ea"/>
              </a:rPr>
              <a:t>E︱(E) | </a:t>
            </a:r>
            <a:r>
              <a:rPr kumimoji="1" lang="en-US" altLang="zh-CN" sz="2800" b="0" dirty="0" err="1">
                <a:latin typeface="+mn-ea"/>
                <a:ea typeface="+mn-ea"/>
              </a:rPr>
              <a:t>i</a:t>
            </a:r>
            <a:r>
              <a:rPr kumimoji="1" lang="en-US" altLang="zh-CN" sz="2800" b="0" dirty="0">
                <a:latin typeface="+mn-ea"/>
                <a:ea typeface="+mn-ea"/>
              </a:rPr>
              <a:t> </a:t>
            </a:r>
            <a:r>
              <a:rPr kumimoji="1" lang="zh-CN" altLang="en-US" sz="2800" b="0" dirty="0">
                <a:latin typeface="宋体" pitchFamily="2" charset="-122"/>
              </a:rPr>
              <a:t>，证明</a:t>
            </a:r>
            <a:r>
              <a:rPr kumimoji="1" lang="en-US" altLang="zh-CN" sz="2800" b="0" dirty="0">
                <a:latin typeface="+mn-ea"/>
                <a:ea typeface="+mn-ea"/>
              </a:rPr>
              <a:t>G</a:t>
            </a:r>
            <a:r>
              <a:rPr kumimoji="1" lang="zh-CN" altLang="en-US" sz="2800" b="0" dirty="0">
                <a:latin typeface="宋体" pitchFamily="2" charset="-122"/>
              </a:rPr>
              <a:t>是二义性的。</a:t>
            </a:r>
            <a:endParaRPr kumimoji="1" lang="en-US" altLang="zh-CN" sz="2800" b="0" dirty="0">
              <a:latin typeface="宋体" pitchFamily="2" charset="-122"/>
            </a:endParaRPr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zh-CN" altLang="en-US" sz="2800" b="0" dirty="0">
                <a:latin typeface="宋体" pitchFamily="2" charset="-122"/>
              </a:rPr>
              <a:t>　</a:t>
            </a:r>
            <a:endParaRPr kumimoji="1" lang="en-US" altLang="zh-CN" sz="2800" b="0" dirty="0">
              <a:latin typeface="宋体" pitchFamily="2" charset="-122"/>
            </a:endParaRPr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zh-CN" altLang="en-US" sz="2800" b="0" dirty="0">
                <a:latin typeface="宋体" pitchFamily="2" charset="-122"/>
              </a:rPr>
              <a:t>证明： ∵句子</a:t>
            </a:r>
            <a:r>
              <a:rPr kumimoji="1" lang="en-US" altLang="zh-CN" sz="2800" b="0" dirty="0" err="1">
                <a:latin typeface="+mn-ea"/>
                <a:ea typeface="+mn-ea"/>
              </a:rPr>
              <a:t>i+i</a:t>
            </a:r>
            <a:r>
              <a:rPr kumimoji="1" lang="en-US" altLang="zh-CN" sz="2800" b="0" dirty="0">
                <a:latin typeface="+mn-ea"/>
                <a:ea typeface="+mn-ea"/>
              </a:rPr>
              <a:t>*</a:t>
            </a:r>
            <a:r>
              <a:rPr kumimoji="1" lang="en-US" altLang="zh-CN" sz="2800" b="0" dirty="0" err="1">
                <a:latin typeface="+mn-ea"/>
                <a:ea typeface="+mn-ea"/>
              </a:rPr>
              <a:t>i</a:t>
            </a:r>
            <a:r>
              <a:rPr kumimoji="1" lang="zh-CN" altLang="en-US" sz="2800" b="0" dirty="0">
                <a:latin typeface="宋体" pitchFamily="2" charset="-122"/>
              </a:rPr>
              <a:t>存在下列两棵不同的语法树</a:t>
            </a:r>
          </a:p>
          <a:p>
            <a:endParaRPr lang="zh-CN" altLang="en-US" dirty="0"/>
          </a:p>
        </p:txBody>
      </p:sp>
      <p:sp>
        <p:nvSpPr>
          <p:cNvPr id="34" name="Text Box 40">
            <a:extLst>
              <a:ext uri="{FF2B5EF4-FFF2-40B4-BE49-F238E27FC236}">
                <a16:creationId xmlns:a16="http://schemas.microsoft.com/office/drawing/2014/main" id="{7FDE3F96-C00D-4411-B5EF-66CCFE9DA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935" y="5739907"/>
            <a:ext cx="51722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800" dirty="0">
                <a:latin typeface="+mn-ea"/>
                <a:ea typeface="+mn-ea"/>
              </a:rPr>
              <a:t>∴ </a:t>
            </a:r>
            <a:r>
              <a:rPr kumimoji="1" lang="zh-CN" altLang="en-US" sz="2800" dirty="0">
                <a:latin typeface="+mn-ea"/>
                <a:ea typeface="+mn-ea"/>
              </a:rPr>
              <a:t>文法</a:t>
            </a:r>
            <a:r>
              <a:rPr kumimoji="1" lang="en-US" altLang="zh-CN" sz="2800" dirty="0">
                <a:latin typeface="+mn-ea"/>
                <a:ea typeface="+mn-ea"/>
              </a:rPr>
              <a:t>G[E]</a:t>
            </a:r>
            <a:r>
              <a:rPr kumimoji="1" lang="zh-CN" altLang="en-US" sz="2800" dirty="0">
                <a:latin typeface="+mn-ea"/>
                <a:ea typeface="+mn-ea"/>
              </a:rPr>
              <a:t>是二义性的文法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A4023D14-D62B-45DE-9523-F87919C949A3}"/>
              </a:ext>
            </a:extLst>
          </p:cNvPr>
          <p:cNvGrpSpPr/>
          <p:nvPr/>
        </p:nvGrpSpPr>
        <p:grpSpPr>
          <a:xfrm>
            <a:off x="2016461" y="3194297"/>
            <a:ext cx="2280776" cy="2352810"/>
            <a:chOff x="1985465" y="2713851"/>
            <a:chExt cx="2280776" cy="2352810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5F15706-3451-481B-A8E9-FBB5F08196EE}"/>
                </a:ext>
              </a:extLst>
            </p:cNvPr>
            <p:cNvSpPr txBox="1"/>
            <p:nvPr/>
          </p:nvSpPr>
          <p:spPr>
            <a:xfrm>
              <a:off x="3442120" y="339723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D767E88-B878-4103-8350-3445120A82F9}"/>
                </a:ext>
              </a:extLst>
            </p:cNvPr>
            <p:cNvSpPr txBox="1"/>
            <p:nvPr/>
          </p:nvSpPr>
          <p:spPr>
            <a:xfrm>
              <a:off x="2664604" y="3361322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+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15BC63F-BDA4-41A2-90E4-A7AC05C17BF2}"/>
                </a:ext>
              </a:extLst>
            </p:cNvPr>
            <p:cNvSpPr txBox="1"/>
            <p:nvPr/>
          </p:nvSpPr>
          <p:spPr>
            <a:xfrm>
              <a:off x="3453032" y="4027359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*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33288FF-B4E6-416A-ABBF-AE83E975BFF7}"/>
                </a:ext>
              </a:extLst>
            </p:cNvPr>
            <p:cNvSpPr txBox="1"/>
            <p:nvPr/>
          </p:nvSpPr>
          <p:spPr>
            <a:xfrm>
              <a:off x="3951250" y="4599164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0C08030-B180-426A-B7F1-559E560B209E}"/>
                </a:ext>
              </a:extLst>
            </p:cNvPr>
            <p:cNvSpPr txBox="1"/>
            <p:nvPr/>
          </p:nvSpPr>
          <p:spPr>
            <a:xfrm>
              <a:off x="3011737" y="4604996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CFDA5D9-54F6-4B14-BFEC-172F4D18AF31}"/>
                </a:ext>
              </a:extLst>
            </p:cNvPr>
            <p:cNvSpPr txBox="1"/>
            <p:nvPr/>
          </p:nvSpPr>
          <p:spPr>
            <a:xfrm>
              <a:off x="2024873" y="4036883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9C8CB2D-493F-47B2-A693-6D3D8AE05F6A}"/>
                </a:ext>
              </a:extLst>
            </p:cNvPr>
            <p:cNvSpPr txBox="1"/>
            <p:nvPr/>
          </p:nvSpPr>
          <p:spPr>
            <a:xfrm>
              <a:off x="2689756" y="271385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AC3A7BF7-9782-4E24-A9A8-8CFD2FA6D314}"/>
                </a:ext>
              </a:extLst>
            </p:cNvPr>
            <p:cNvCxnSpPr>
              <a:cxnSpLocks/>
              <a:stCxn id="57" idx="2"/>
              <a:endCxn id="61" idx="0"/>
            </p:cNvCxnSpPr>
            <p:nvPr/>
          </p:nvCxnSpPr>
          <p:spPr>
            <a:xfrm flipH="1">
              <a:off x="2162757" y="3175516"/>
              <a:ext cx="704291" cy="217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4CAA725-8086-40DF-9595-360F9D4B8E12}"/>
                </a:ext>
              </a:extLst>
            </p:cNvPr>
            <p:cNvCxnSpPr>
              <a:cxnSpLocks/>
              <a:stCxn id="57" idx="2"/>
              <a:endCxn id="46" idx="0"/>
            </p:cNvCxnSpPr>
            <p:nvPr/>
          </p:nvCxnSpPr>
          <p:spPr>
            <a:xfrm>
              <a:off x="2867048" y="3175516"/>
              <a:ext cx="3702" cy="1858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D57DEF7-16D1-4A7B-83CE-3FDFD20EE34D}"/>
                </a:ext>
              </a:extLst>
            </p:cNvPr>
            <p:cNvSpPr txBox="1"/>
            <p:nvPr/>
          </p:nvSpPr>
          <p:spPr>
            <a:xfrm>
              <a:off x="1985465" y="339330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002FD1C-0109-43E2-BAD7-BDFEA1F4C352}"/>
                </a:ext>
              </a:extLst>
            </p:cNvPr>
            <p:cNvCxnSpPr>
              <a:cxnSpLocks/>
              <a:stCxn id="57" idx="2"/>
              <a:endCxn id="44" idx="0"/>
            </p:cNvCxnSpPr>
            <p:nvPr/>
          </p:nvCxnSpPr>
          <p:spPr>
            <a:xfrm>
              <a:off x="2867048" y="3175516"/>
              <a:ext cx="752364" cy="2217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CD1C3384-9D58-4A65-93BC-3B2373D0DCE9}"/>
                </a:ext>
              </a:extLst>
            </p:cNvPr>
            <p:cNvSpPr txBox="1"/>
            <p:nvPr/>
          </p:nvSpPr>
          <p:spPr>
            <a:xfrm>
              <a:off x="2965753" y="396926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2E943373-43BB-4E9F-8F76-FA10D37EDFF9}"/>
                </a:ext>
              </a:extLst>
            </p:cNvPr>
            <p:cNvSpPr txBox="1"/>
            <p:nvPr/>
          </p:nvSpPr>
          <p:spPr>
            <a:xfrm>
              <a:off x="3911657" y="396494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3A5C15A0-A612-44E3-9FEB-42104E4CA889}"/>
                </a:ext>
              </a:extLst>
            </p:cNvPr>
            <p:cNvCxnSpPr>
              <a:cxnSpLocks/>
              <a:stCxn id="44" idx="2"/>
              <a:endCxn id="73" idx="0"/>
            </p:cNvCxnSpPr>
            <p:nvPr/>
          </p:nvCxnSpPr>
          <p:spPr>
            <a:xfrm flipH="1">
              <a:off x="3143045" y="3858896"/>
              <a:ext cx="476367" cy="1103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567B43CE-A9D2-47B3-846E-7D71940F76A2}"/>
                </a:ext>
              </a:extLst>
            </p:cNvPr>
            <p:cNvCxnSpPr>
              <a:cxnSpLocks/>
              <a:stCxn id="44" idx="2"/>
              <a:endCxn id="47" idx="0"/>
            </p:cNvCxnSpPr>
            <p:nvPr/>
          </p:nvCxnSpPr>
          <p:spPr>
            <a:xfrm flipH="1">
              <a:off x="3615096" y="3858896"/>
              <a:ext cx="4316" cy="168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4DDD738-40F7-4F44-99F7-850A3648A713}"/>
                </a:ext>
              </a:extLst>
            </p:cNvPr>
            <p:cNvCxnSpPr>
              <a:cxnSpLocks/>
              <a:stCxn id="44" idx="2"/>
              <a:endCxn id="74" idx="0"/>
            </p:cNvCxnSpPr>
            <p:nvPr/>
          </p:nvCxnSpPr>
          <p:spPr>
            <a:xfrm>
              <a:off x="3619412" y="3858896"/>
              <a:ext cx="469537" cy="1060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CE232FE3-3F77-49FD-901C-CE96AF4EF419}"/>
                </a:ext>
              </a:extLst>
            </p:cNvPr>
            <p:cNvCxnSpPr>
              <a:cxnSpLocks/>
              <a:stCxn id="61" idx="2"/>
              <a:endCxn id="56" idx="0"/>
            </p:cNvCxnSpPr>
            <p:nvPr/>
          </p:nvCxnSpPr>
          <p:spPr>
            <a:xfrm flipH="1">
              <a:off x="2158083" y="3854966"/>
              <a:ext cx="4674" cy="1819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FABAF49C-0217-4856-B5B1-F581C8A31DD1}"/>
                </a:ext>
              </a:extLst>
            </p:cNvPr>
            <p:cNvCxnSpPr>
              <a:cxnSpLocks/>
              <a:stCxn id="73" idx="2"/>
              <a:endCxn id="55" idx="0"/>
            </p:cNvCxnSpPr>
            <p:nvPr/>
          </p:nvCxnSpPr>
          <p:spPr>
            <a:xfrm>
              <a:off x="3143045" y="4430931"/>
              <a:ext cx="1902" cy="1740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532A646-5A6B-44BB-A5B2-00CA19A8BFDB}"/>
                </a:ext>
              </a:extLst>
            </p:cNvPr>
            <p:cNvCxnSpPr>
              <a:cxnSpLocks/>
              <a:stCxn id="74" idx="2"/>
              <a:endCxn id="54" idx="0"/>
            </p:cNvCxnSpPr>
            <p:nvPr/>
          </p:nvCxnSpPr>
          <p:spPr>
            <a:xfrm flipH="1">
              <a:off x="4084460" y="4426608"/>
              <a:ext cx="4489" cy="172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ADAEDE1-57FD-4B37-9070-A75E38EC2858}"/>
              </a:ext>
            </a:extLst>
          </p:cNvPr>
          <p:cNvGrpSpPr/>
          <p:nvPr/>
        </p:nvGrpSpPr>
        <p:grpSpPr>
          <a:xfrm>
            <a:off x="5303404" y="3176216"/>
            <a:ext cx="2303293" cy="2414802"/>
            <a:chOff x="5055436" y="2695770"/>
            <a:chExt cx="2303293" cy="2414802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4A265FD-8294-4D55-8C84-019A5732C46C}"/>
                </a:ext>
              </a:extLst>
            </p:cNvPr>
            <p:cNvSpPr txBox="1"/>
            <p:nvPr/>
          </p:nvSpPr>
          <p:spPr>
            <a:xfrm>
              <a:off x="7004145" y="337915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0F07F985-6D76-440C-BCF4-4A3CD7AE1076}"/>
                </a:ext>
              </a:extLst>
            </p:cNvPr>
            <p:cNvSpPr txBox="1"/>
            <p:nvPr/>
          </p:nvSpPr>
          <p:spPr>
            <a:xfrm>
              <a:off x="6273123" y="3343241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*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3B2ED10C-A980-4F06-A94A-84FE3A81E806}"/>
                </a:ext>
              </a:extLst>
            </p:cNvPr>
            <p:cNvSpPr txBox="1"/>
            <p:nvPr/>
          </p:nvSpPr>
          <p:spPr>
            <a:xfrm>
              <a:off x="5527217" y="3978282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+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3C11A58B-2B5E-4609-ACC5-CD762085B09F}"/>
                </a:ext>
              </a:extLst>
            </p:cNvPr>
            <p:cNvSpPr txBox="1"/>
            <p:nvPr/>
          </p:nvSpPr>
          <p:spPr>
            <a:xfrm>
              <a:off x="6056431" y="4643075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AFB01AB8-D7F9-4749-8954-22A25BFAECF3}"/>
                </a:ext>
              </a:extLst>
            </p:cNvPr>
            <p:cNvSpPr txBox="1"/>
            <p:nvPr/>
          </p:nvSpPr>
          <p:spPr>
            <a:xfrm>
              <a:off x="5101420" y="4648907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13C5DD4F-CBBF-4D53-B769-3C3383176D7A}"/>
                </a:ext>
              </a:extLst>
            </p:cNvPr>
            <p:cNvSpPr txBox="1"/>
            <p:nvPr/>
          </p:nvSpPr>
          <p:spPr>
            <a:xfrm>
              <a:off x="7090237" y="4049798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53D2B51-E10E-40E9-A519-A1D655EA0BBF}"/>
                </a:ext>
              </a:extLst>
            </p:cNvPr>
            <p:cNvSpPr txBox="1"/>
            <p:nvPr/>
          </p:nvSpPr>
          <p:spPr>
            <a:xfrm>
              <a:off x="6251781" y="269577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5A54ECDF-6878-43D0-A88B-79532BCF2F9B}"/>
                </a:ext>
              </a:extLst>
            </p:cNvPr>
            <p:cNvCxnSpPr>
              <a:cxnSpLocks/>
              <a:stCxn id="100" idx="2"/>
              <a:endCxn id="103" idx="0"/>
            </p:cNvCxnSpPr>
            <p:nvPr/>
          </p:nvCxnSpPr>
          <p:spPr>
            <a:xfrm flipH="1">
              <a:off x="5724782" y="3157435"/>
              <a:ext cx="704291" cy="217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6AA98DE0-4A70-4D21-9BAC-04AE4C1356EF}"/>
                </a:ext>
              </a:extLst>
            </p:cNvPr>
            <p:cNvCxnSpPr>
              <a:cxnSpLocks/>
              <a:stCxn id="100" idx="2"/>
              <a:endCxn id="95" idx="0"/>
            </p:cNvCxnSpPr>
            <p:nvPr/>
          </p:nvCxnSpPr>
          <p:spPr>
            <a:xfrm>
              <a:off x="6429073" y="3157435"/>
              <a:ext cx="6114" cy="1858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28D546F3-95DD-48B4-A412-3223F87B0CDA}"/>
                </a:ext>
              </a:extLst>
            </p:cNvPr>
            <p:cNvSpPr txBox="1"/>
            <p:nvPr/>
          </p:nvSpPr>
          <p:spPr>
            <a:xfrm>
              <a:off x="5547490" y="337522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D0C0BA74-6623-41B7-89B0-D6FA789F961C}"/>
                </a:ext>
              </a:extLst>
            </p:cNvPr>
            <p:cNvCxnSpPr>
              <a:cxnSpLocks/>
              <a:stCxn id="100" idx="2"/>
              <a:endCxn id="94" idx="0"/>
            </p:cNvCxnSpPr>
            <p:nvPr/>
          </p:nvCxnSpPr>
          <p:spPr>
            <a:xfrm>
              <a:off x="6429073" y="3157435"/>
              <a:ext cx="752364" cy="2217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D976620B-9929-4E74-BD42-9675170F61EB}"/>
                </a:ext>
              </a:extLst>
            </p:cNvPr>
            <p:cNvSpPr txBox="1"/>
            <p:nvPr/>
          </p:nvSpPr>
          <p:spPr>
            <a:xfrm>
              <a:off x="5055436" y="401317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6F8B3688-8BF4-4B91-963E-F9E5BFC64EC6}"/>
                </a:ext>
              </a:extLst>
            </p:cNvPr>
            <p:cNvSpPr txBox="1"/>
            <p:nvPr/>
          </p:nvSpPr>
          <p:spPr>
            <a:xfrm>
              <a:off x="6016838" y="400885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39194154-729E-4F50-BA54-85FD7437EE22}"/>
                </a:ext>
              </a:extLst>
            </p:cNvPr>
            <p:cNvCxnSpPr>
              <a:cxnSpLocks/>
              <a:stCxn id="103" idx="2"/>
              <a:endCxn id="105" idx="0"/>
            </p:cNvCxnSpPr>
            <p:nvPr/>
          </p:nvCxnSpPr>
          <p:spPr>
            <a:xfrm flipH="1">
              <a:off x="5232728" y="3836885"/>
              <a:ext cx="492054" cy="1762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64808ED7-F94A-4EFB-AA4E-3232A217E34B}"/>
                </a:ext>
              </a:extLst>
            </p:cNvPr>
            <p:cNvCxnSpPr>
              <a:cxnSpLocks/>
              <a:stCxn id="103" idx="2"/>
              <a:endCxn id="96" idx="0"/>
            </p:cNvCxnSpPr>
            <p:nvPr/>
          </p:nvCxnSpPr>
          <p:spPr>
            <a:xfrm>
              <a:off x="5724782" y="3836885"/>
              <a:ext cx="8581" cy="1413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6180A8C7-1CB6-49BD-9605-30E236C4C2EB}"/>
                </a:ext>
              </a:extLst>
            </p:cNvPr>
            <p:cNvCxnSpPr>
              <a:cxnSpLocks/>
              <a:stCxn id="103" idx="2"/>
              <a:endCxn id="106" idx="0"/>
            </p:cNvCxnSpPr>
            <p:nvPr/>
          </p:nvCxnSpPr>
          <p:spPr>
            <a:xfrm>
              <a:off x="5724782" y="3836885"/>
              <a:ext cx="469348" cy="171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F9796E84-2BF7-4C93-BF82-8091B086BC48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 flipH="1">
              <a:off x="7223447" y="3867881"/>
              <a:ext cx="4674" cy="1819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A4ECD1CF-C772-4EA3-97FF-B9065AFBF054}"/>
                </a:ext>
              </a:extLst>
            </p:cNvPr>
            <p:cNvCxnSpPr>
              <a:cxnSpLocks/>
              <a:stCxn id="105" idx="2"/>
              <a:endCxn id="98" idx="0"/>
            </p:cNvCxnSpPr>
            <p:nvPr/>
          </p:nvCxnSpPr>
          <p:spPr>
            <a:xfrm>
              <a:off x="5232728" y="4474842"/>
              <a:ext cx="1902" cy="1740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F636FEC2-C88F-41A7-84A1-9C20AB2F5F70}"/>
                </a:ext>
              </a:extLst>
            </p:cNvPr>
            <p:cNvCxnSpPr>
              <a:cxnSpLocks/>
              <a:stCxn id="106" idx="2"/>
              <a:endCxn id="97" idx="0"/>
            </p:cNvCxnSpPr>
            <p:nvPr/>
          </p:nvCxnSpPr>
          <p:spPr>
            <a:xfrm flipH="1">
              <a:off x="6189641" y="4470519"/>
              <a:ext cx="4489" cy="172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7C8CF3A1-2EC9-4667-9FBC-B0D79758B304}"/>
              </a:ext>
            </a:extLst>
          </p:cNvPr>
          <p:cNvSpPr txBox="1"/>
          <p:nvPr/>
        </p:nvSpPr>
        <p:spPr>
          <a:xfrm>
            <a:off x="8484303" y="3116797"/>
            <a:ext cx="338247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优先级，结合性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C00000"/>
                </a:solidFill>
              </a:rPr>
              <a:t>* /  </a:t>
            </a:r>
            <a:r>
              <a:rPr lang="zh-CN" altLang="en-US" sz="2400" dirty="0">
                <a:solidFill>
                  <a:srgbClr val="C00000"/>
                </a:solidFill>
              </a:rPr>
              <a:t>优先于 </a:t>
            </a:r>
            <a:r>
              <a:rPr lang="en-US" altLang="zh-CN" sz="2400" dirty="0">
                <a:solidFill>
                  <a:srgbClr val="C00000"/>
                </a:solidFill>
              </a:rPr>
              <a:t>+ -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C00000"/>
                </a:solidFill>
              </a:rPr>
              <a:t>左结合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</a:rPr>
              <a:t>9+5+2=(9+5)+2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</a:rPr>
              <a:t>9-5-2=(9-5)-2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C00000"/>
                </a:solidFill>
              </a:rPr>
              <a:t>右结合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</a:rPr>
              <a:t>a=b=2+3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01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7D888-FD9C-4A4D-9328-BF2EC344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57BE7-E520-4315-865F-D87C8B56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语言的二义性</a:t>
            </a:r>
            <a:endParaRPr lang="en-US" altLang="zh-CN" sz="32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文法的二义性，并不等同于语言的二义性。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因为二义性文法</a:t>
            </a:r>
            <a:r>
              <a:rPr lang="en-US" altLang="zh-CN" sz="2600" dirty="0">
                <a:solidFill>
                  <a:schemeClr val="tx1"/>
                </a:solidFill>
              </a:rPr>
              <a:t>G</a:t>
            </a:r>
            <a:r>
              <a:rPr lang="zh-CN" altLang="en-US" sz="2600" dirty="0">
                <a:solidFill>
                  <a:schemeClr val="tx1"/>
                </a:solidFill>
              </a:rPr>
              <a:t>，可能存在与之等价的无二义性的文法</a:t>
            </a:r>
            <a:r>
              <a:rPr lang="en-US" altLang="zh-CN" sz="2600" dirty="0">
                <a:solidFill>
                  <a:schemeClr val="tx1"/>
                </a:solidFill>
              </a:rPr>
              <a:t>G′</a:t>
            </a:r>
            <a:r>
              <a:rPr lang="zh-CN" altLang="en-US" sz="2600" dirty="0">
                <a:solidFill>
                  <a:schemeClr val="tx1"/>
                </a:solidFill>
              </a:rPr>
              <a:t>，即</a:t>
            </a:r>
            <a:r>
              <a:rPr lang="en-US" altLang="zh-CN" sz="2600" dirty="0">
                <a:solidFill>
                  <a:schemeClr val="tx1"/>
                </a:solidFill>
              </a:rPr>
              <a:t>L(G)</a:t>
            </a:r>
            <a:r>
              <a:rPr lang="zh-CN" altLang="en-US" sz="2600" dirty="0">
                <a:solidFill>
                  <a:schemeClr val="tx1"/>
                </a:solidFill>
              </a:rPr>
              <a:t>＝</a:t>
            </a:r>
            <a:r>
              <a:rPr lang="en-US" altLang="zh-CN" sz="2600" dirty="0">
                <a:solidFill>
                  <a:schemeClr val="tx1"/>
                </a:solidFill>
              </a:rPr>
              <a:t>L(G′</a:t>
            </a:r>
            <a:r>
              <a:rPr lang="zh-CN" altLang="en-US" sz="2600" dirty="0">
                <a:solidFill>
                  <a:schemeClr val="tx1"/>
                </a:solidFill>
              </a:rPr>
              <a:t>）。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如果一个语言不存在无二义性的文法，则称该语言是先天二义性的。 </a:t>
            </a:r>
            <a:endParaRPr lang="en-US" altLang="zh-CN" sz="26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二义性问题是不可判定问题，即不存在一个算法，它能在有限步骤内，确切地判定一个文法是否是二义的</a:t>
            </a:r>
          </a:p>
          <a:p>
            <a:pPr marL="0" indent="0">
              <a:buNone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4442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E6435-BB82-4279-8D24-CDF21B8D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上下文无关文法及其语法树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2EC1A-161E-4495-A50C-FA50D36EC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6498872" cy="533405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定义表达式的无二义性文法</a:t>
            </a:r>
            <a:r>
              <a:rPr lang="en-US" altLang="zh-CN" sz="3200" dirty="0"/>
              <a:t>G[E]:</a:t>
            </a:r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en-US" altLang="zh-CN" sz="2800" dirty="0">
                <a:latin typeface="+mn-ea"/>
                <a:ea typeface="+mn-ea"/>
              </a:rPr>
              <a:t>   </a:t>
            </a:r>
            <a:r>
              <a:rPr kumimoji="1" lang="en-US" altLang="zh-CN" sz="2800" b="0" dirty="0">
                <a:latin typeface="+mn-ea"/>
                <a:ea typeface="+mn-ea"/>
              </a:rPr>
              <a:t>E→T | E+T</a:t>
            </a:r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en-US" altLang="zh-CN" sz="2800" b="0" dirty="0">
                <a:latin typeface="+mn-ea"/>
                <a:ea typeface="+mn-ea"/>
              </a:rPr>
              <a:t>   T→F | T</a:t>
            </a:r>
            <a:r>
              <a:rPr kumimoji="1" lang="zh-CN" altLang="en-US" sz="2800" b="0" dirty="0">
                <a:latin typeface="+mn-ea"/>
                <a:ea typeface="+mn-ea"/>
              </a:rPr>
              <a:t>＊</a:t>
            </a:r>
            <a:r>
              <a:rPr kumimoji="1" lang="en-US" altLang="zh-CN" sz="2800" b="0" dirty="0">
                <a:latin typeface="+mn-ea"/>
                <a:ea typeface="+mn-ea"/>
              </a:rPr>
              <a:t>F</a:t>
            </a:r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en-US" altLang="zh-CN" sz="2800" b="0" dirty="0">
                <a:latin typeface="+mn-ea"/>
                <a:ea typeface="+mn-ea"/>
              </a:rPr>
              <a:t>   F→ (E) | </a:t>
            </a:r>
            <a:r>
              <a:rPr kumimoji="1" lang="en-US" altLang="zh-CN" sz="2800" b="0" dirty="0" err="1">
                <a:latin typeface="+mn-ea"/>
                <a:ea typeface="+mn-ea"/>
              </a:rPr>
              <a:t>i</a:t>
            </a:r>
            <a:r>
              <a:rPr kumimoji="1" lang="zh-CN" altLang="en-US" sz="2800" b="0" dirty="0">
                <a:latin typeface="宋体" pitchFamily="2" charset="-122"/>
              </a:rPr>
              <a:t>　</a:t>
            </a:r>
            <a:endParaRPr kumimoji="1" lang="en-US" altLang="zh-CN" sz="2800" b="0" dirty="0">
              <a:latin typeface="宋体" pitchFamily="2" charset="-122"/>
            </a:endParaRPr>
          </a:p>
          <a:p>
            <a:pPr marL="0" indent="0" algn="l" eaLnBrk="1" hangingPunct="1">
              <a:lnSpc>
                <a:spcPct val="110000"/>
              </a:lnSpc>
              <a:spcBef>
                <a:spcPct val="20000"/>
              </a:spcBef>
              <a:buNone/>
            </a:pPr>
            <a:r>
              <a:rPr kumimoji="1" lang="en-US" altLang="zh-CN" sz="2800" b="0" dirty="0">
                <a:latin typeface="宋体" pitchFamily="2" charset="-122"/>
              </a:rPr>
              <a:t>  </a:t>
            </a:r>
            <a:r>
              <a:rPr kumimoji="1" lang="zh-CN" altLang="en-US" sz="2800" b="0" dirty="0">
                <a:latin typeface="宋体" pitchFamily="2" charset="-122"/>
              </a:rPr>
              <a:t>注：</a:t>
            </a:r>
            <a:r>
              <a:rPr kumimoji="1" lang="en-US" altLang="zh-CN" sz="2800" b="0" dirty="0">
                <a:latin typeface="宋体" pitchFamily="2" charset="-122"/>
              </a:rPr>
              <a:t>&lt;</a:t>
            </a:r>
            <a:r>
              <a:rPr kumimoji="1" lang="zh-CN" altLang="en-US" sz="2800" b="0" dirty="0">
                <a:latin typeface="宋体" pitchFamily="2" charset="-122"/>
              </a:rPr>
              <a:t>表达式</a:t>
            </a:r>
            <a:r>
              <a:rPr kumimoji="1" lang="en-US" altLang="zh-CN" sz="2800" b="0" dirty="0">
                <a:latin typeface="宋体" pitchFamily="2" charset="-122"/>
              </a:rPr>
              <a:t>&gt;&lt;</a:t>
            </a:r>
            <a:r>
              <a:rPr kumimoji="1" lang="zh-CN" altLang="en-US" sz="2800" b="0" dirty="0">
                <a:latin typeface="宋体" pitchFamily="2" charset="-122"/>
              </a:rPr>
              <a:t>项</a:t>
            </a:r>
            <a:r>
              <a:rPr kumimoji="1" lang="en-US" altLang="zh-CN" sz="2800" b="0" dirty="0">
                <a:latin typeface="宋体" pitchFamily="2" charset="-122"/>
              </a:rPr>
              <a:t>&gt;&lt;</a:t>
            </a:r>
            <a:r>
              <a:rPr kumimoji="1" lang="zh-CN" altLang="en-US" sz="2800" b="0" dirty="0">
                <a:latin typeface="宋体" pitchFamily="2" charset="-122"/>
              </a:rPr>
              <a:t>因子</a:t>
            </a:r>
            <a:r>
              <a:rPr kumimoji="1" lang="en-US" altLang="zh-CN" sz="2800" b="0" dirty="0">
                <a:latin typeface="宋体" pitchFamily="2" charset="-122"/>
              </a:rPr>
              <a:t>&gt;</a:t>
            </a:r>
          </a:p>
          <a:p>
            <a:r>
              <a:rPr lang="en-US" altLang="zh-CN" sz="3200" b="0" dirty="0" err="1"/>
              <a:t>i</a:t>
            </a:r>
            <a:r>
              <a:rPr lang="en-US" altLang="zh-CN" sz="3200" b="0" dirty="0"/>
              <a:t> + </a:t>
            </a:r>
            <a:r>
              <a:rPr lang="en-US" altLang="zh-CN" sz="3200" b="0" dirty="0" err="1"/>
              <a:t>i</a:t>
            </a:r>
            <a:r>
              <a:rPr lang="en-US" altLang="zh-CN" sz="3200" b="0" dirty="0"/>
              <a:t> * </a:t>
            </a:r>
            <a:r>
              <a:rPr lang="en-US" altLang="zh-CN" sz="3200" b="0" dirty="0" err="1"/>
              <a:t>i</a:t>
            </a:r>
            <a:r>
              <a:rPr lang="en-US" altLang="zh-CN" sz="3200" b="0" dirty="0"/>
              <a:t> </a:t>
            </a:r>
            <a:r>
              <a:rPr lang="zh-CN" altLang="en-US" sz="3200" b="0" dirty="0"/>
              <a:t>的语法树：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4C9952-7187-4680-8382-418DC59077D2}"/>
              </a:ext>
            </a:extLst>
          </p:cNvPr>
          <p:cNvGrpSpPr/>
          <p:nvPr/>
        </p:nvGrpSpPr>
        <p:grpSpPr>
          <a:xfrm>
            <a:off x="7429810" y="1803637"/>
            <a:ext cx="2283982" cy="3250726"/>
            <a:chOff x="7522798" y="1256979"/>
            <a:chExt cx="2283982" cy="325072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5F15706-3451-481B-A8E9-FBB5F08196EE}"/>
                </a:ext>
              </a:extLst>
            </p:cNvPr>
            <p:cNvSpPr txBox="1"/>
            <p:nvPr/>
          </p:nvSpPr>
          <p:spPr>
            <a:xfrm>
              <a:off x="8982659" y="1940359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T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D767E88-B878-4103-8350-3445120A82F9}"/>
                </a:ext>
              </a:extLst>
            </p:cNvPr>
            <p:cNvSpPr txBox="1"/>
            <p:nvPr/>
          </p:nvSpPr>
          <p:spPr>
            <a:xfrm>
              <a:off x="8205143" y="1904450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+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15BC63F-BDA4-41A2-90E4-A7AC05C17BF2}"/>
                </a:ext>
              </a:extLst>
            </p:cNvPr>
            <p:cNvSpPr txBox="1"/>
            <p:nvPr/>
          </p:nvSpPr>
          <p:spPr>
            <a:xfrm>
              <a:off x="8993571" y="2570487"/>
              <a:ext cx="3241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*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33288FF-B4E6-416A-ABBF-AE83E975BFF7}"/>
                </a:ext>
              </a:extLst>
            </p:cNvPr>
            <p:cNvSpPr txBox="1"/>
            <p:nvPr/>
          </p:nvSpPr>
          <p:spPr>
            <a:xfrm>
              <a:off x="9507287" y="3142292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0C08030-B180-426A-B7F1-559E560B209E}"/>
                </a:ext>
              </a:extLst>
            </p:cNvPr>
            <p:cNvSpPr txBox="1"/>
            <p:nvPr/>
          </p:nvSpPr>
          <p:spPr>
            <a:xfrm>
              <a:off x="8546124" y="4046040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CFDA5D9-54F6-4B14-BFEC-172F4D18AF31}"/>
                </a:ext>
              </a:extLst>
            </p:cNvPr>
            <p:cNvSpPr txBox="1"/>
            <p:nvPr/>
          </p:nvSpPr>
          <p:spPr>
            <a:xfrm>
              <a:off x="7570086" y="4029092"/>
              <a:ext cx="266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latin typeface="+mn-ea"/>
                </a:rPr>
                <a:t>i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79C8CB2D-493F-47B2-A693-6D3D8AE05F6A}"/>
                </a:ext>
              </a:extLst>
            </p:cNvPr>
            <p:cNvSpPr txBox="1"/>
            <p:nvPr/>
          </p:nvSpPr>
          <p:spPr>
            <a:xfrm>
              <a:off x="8230295" y="125697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AC3A7BF7-9782-4E24-A9A8-8CFD2FA6D314}"/>
                </a:ext>
              </a:extLst>
            </p:cNvPr>
            <p:cNvCxnSpPr>
              <a:cxnSpLocks/>
              <a:stCxn id="57" idx="2"/>
              <a:endCxn id="61" idx="0"/>
            </p:cNvCxnSpPr>
            <p:nvPr/>
          </p:nvCxnSpPr>
          <p:spPr>
            <a:xfrm flipH="1">
              <a:off x="7703296" y="1718644"/>
              <a:ext cx="704291" cy="217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4CAA725-8086-40DF-9595-360F9D4B8E12}"/>
                </a:ext>
              </a:extLst>
            </p:cNvPr>
            <p:cNvCxnSpPr>
              <a:cxnSpLocks/>
              <a:stCxn id="57" idx="2"/>
              <a:endCxn id="46" idx="0"/>
            </p:cNvCxnSpPr>
            <p:nvPr/>
          </p:nvCxnSpPr>
          <p:spPr>
            <a:xfrm>
              <a:off x="8407587" y="1718644"/>
              <a:ext cx="3702" cy="1858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D57DEF7-16D1-4A7B-83CE-3FDFD20EE34D}"/>
                </a:ext>
              </a:extLst>
            </p:cNvPr>
            <p:cNvSpPr txBox="1"/>
            <p:nvPr/>
          </p:nvSpPr>
          <p:spPr>
            <a:xfrm>
              <a:off x="7526004" y="193642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E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2002FD1C-0109-43E2-BAD7-BDFEA1F4C352}"/>
                </a:ext>
              </a:extLst>
            </p:cNvPr>
            <p:cNvCxnSpPr>
              <a:cxnSpLocks/>
              <a:stCxn id="57" idx="2"/>
              <a:endCxn id="44" idx="0"/>
            </p:cNvCxnSpPr>
            <p:nvPr/>
          </p:nvCxnSpPr>
          <p:spPr>
            <a:xfrm>
              <a:off x="8407587" y="1718644"/>
              <a:ext cx="755570" cy="22171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CD1C3384-9D58-4A65-93BC-3B2373D0DCE9}"/>
                </a:ext>
              </a:extLst>
            </p:cNvPr>
            <p:cNvSpPr txBox="1"/>
            <p:nvPr/>
          </p:nvSpPr>
          <p:spPr>
            <a:xfrm>
              <a:off x="8506292" y="2512394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T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2E943373-43BB-4E9F-8F76-FA10D37EDFF9}"/>
                </a:ext>
              </a:extLst>
            </p:cNvPr>
            <p:cNvSpPr txBox="1"/>
            <p:nvPr/>
          </p:nvSpPr>
          <p:spPr>
            <a:xfrm>
              <a:off x="9452196" y="250807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F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3A5C15A0-A612-44E3-9FEB-42104E4CA889}"/>
                </a:ext>
              </a:extLst>
            </p:cNvPr>
            <p:cNvCxnSpPr>
              <a:cxnSpLocks/>
              <a:stCxn id="44" idx="2"/>
              <a:endCxn id="73" idx="0"/>
            </p:cNvCxnSpPr>
            <p:nvPr/>
          </p:nvCxnSpPr>
          <p:spPr>
            <a:xfrm flipH="1">
              <a:off x="8686790" y="2402024"/>
              <a:ext cx="476367" cy="1103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567B43CE-A9D2-47B3-846E-7D71940F76A2}"/>
                </a:ext>
              </a:extLst>
            </p:cNvPr>
            <p:cNvCxnSpPr>
              <a:cxnSpLocks/>
              <a:stCxn id="44" idx="2"/>
              <a:endCxn id="47" idx="0"/>
            </p:cNvCxnSpPr>
            <p:nvPr/>
          </p:nvCxnSpPr>
          <p:spPr>
            <a:xfrm flipH="1">
              <a:off x="9155635" y="2402024"/>
              <a:ext cx="7522" cy="1684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4DDD738-40F7-4F44-99F7-850A3648A713}"/>
                </a:ext>
              </a:extLst>
            </p:cNvPr>
            <p:cNvCxnSpPr>
              <a:cxnSpLocks/>
              <a:stCxn id="44" idx="2"/>
              <a:endCxn id="74" idx="0"/>
            </p:cNvCxnSpPr>
            <p:nvPr/>
          </p:nvCxnSpPr>
          <p:spPr>
            <a:xfrm>
              <a:off x="9163157" y="2402024"/>
              <a:ext cx="466331" cy="1060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CE232FE3-3F77-49FD-901C-CE96AF4EF419}"/>
                </a:ext>
              </a:extLst>
            </p:cNvPr>
            <p:cNvCxnSpPr>
              <a:cxnSpLocks/>
              <a:stCxn id="61" idx="2"/>
              <a:endCxn id="48" idx="0"/>
            </p:cNvCxnSpPr>
            <p:nvPr/>
          </p:nvCxnSpPr>
          <p:spPr>
            <a:xfrm>
              <a:off x="7703296" y="2398094"/>
              <a:ext cx="0" cy="1123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FABAF49C-0217-4856-B5B1-F581C8A31DD1}"/>
                </a:ext>
              </a:extLst>
            </p:cNvPr>
            <p:cNvCxnSpPr>
              <a:cxnSpLocks/>
              <a:stCxn id="73" idx="2"/>
              <a:endCxn id="58" idx="0"/>
            </p:cNvCxnSpPr>
            <p:nvPr/>
          </p:nvCxnSpPr>
          <p:spPr>
            <a:xfrm flipH="1">
              <a:off x="8679334" y="2974059"/>
              <a:ext cx="7456" cy="2462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532A646-5A6B-44BB-A5B2-00CA19A8BFDB}"/>
                </a:ext>
              </a:extLst>
            </p:cNvPr>
            <p:cNvCxnSpPr>
              <a:cxnSpLocks/>
              <a:stCxn id="74" idx="2"/>
              <a:endCxn id="54" idx="0"/>
            </p:cNvCxnSpPr>
            <p:nvPr/>
          </p:nvCxnSpPr>
          <p:spPr>
            <a:xfrm>
              <a:off x="9629488" y="2969736"/>
              <a:ext cx="11009" cy="1725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1711C0D-8642-4EAC-AB06-D856ED5FA707}"/>
                </a:ext>
              </a:extLst>
            </p:cNvPr>
            <p:cNvSpPr txBox="1"/>
            <p:nvPr/>
          </p:nvSpPr>
          <p:spPr>
            <a:xfrm>
              <a:off x="7522798" y="2510415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T</a:t>
              </a:r>
              <a:endParaRPr lang="zh-CN" altLang="en-US" sz="2400" dirty="0">
                <a:latin typeface="+mn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71E5694-CB25-4CB9-95CB-B8C1FC389809}"/>
                </a:ext>
              </a:extLst>
            </p:cNvPr>
            <p:cNvSpPr txBox="1"/>
            <p:nvPr/>
          </p:nvSpPr>
          <p:spPr>
            <a:xfrm>
              <a:off x="7531531" y="3200996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F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9C45FCE-31A5-4631-83AE-1607FBFFC855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>
              <a:off x="7703296" y="2972080"/>
              <a:ext cx="2321" cy="2289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710CA2F1-BBC4-4978-B698-1A59BCFE3D19}"/>
                </a:ext>
              </a:extLst>
            </p:cNvPr>
            <p:cNvCxnSpPr>
              <a:cxnSpLocks/>
              <a:stCxn id="49" idx="2"/>
              <a:endCxn id="56" idx="0"/>
            </p:cNvCxnSpPr>
            <p:nvPr/>
          </p:nvCxnSpPr>
          <p:spPr>
            <a:xfrm flipH="1">
              <a:off x="7703296" y="3662661"/>
              <a:ext cx="2321" cy="3664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7895CAC-20C9-47A3-AD6B-00397273FC53}"/>
                </a:ext>
              </a:extLst>
            </p:cNvPr>
            <p:cNvSpPr txBox="1"/>
            <p:nvPr/>
          </p:nvSpPr>
          <p:spPr>
            <a:xfrm>
              <a:off x="8505248" y="3220329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n-ea"/>
                </a:rPr>
                <a:t>F</a:t>
              </a:r>
              <a:endParaRPr lang="zh-CN" altLang="en-US" sz="2400" dirty="0">
                <a:latin typeface="+mn-ea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EA79CED-3130-4EF8-9F26-E1165A342A17}"/>
                </a:ext>
              </a:extLst>
            </p:cNvPr>
            <p:cNvCxnSpPr>
              <a:cxnSpLocks/>
              <a:stCxn id="58" idx="2"/>
              <a:endCxn id="55" idx="0"/>
            </p:cNvCxnSpPr>
            <p:nvPr/>
          </p:nvCxnSpPr>
          <p:spPr>
            <a:xfrm>
              <a:off x="8679334" y="3681994"/>
              <a:ext cx="0" cy="3640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F81E4B21-1830-48C5-B111-28BDDDB213E4}"/>
              </a:ext>
            </a:extLst>
          </p:cNvPr>
          <p:cNvSpPr txBox="1"/>
          <p:nvPr/>
        </p:nvSpPr>
        <p:spPr>
          <a:xfrm>
            <a:off x="487822" y="5493949"/>
            <a:ext cx="6005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prstClr val="black"/>
                </a:solidFill>
                <a:latin typeface="微软雅黑"/>
                <a:ea typeface="微软雅黑"/>
              </a:rPr>
              <a:t>注：原文法为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E→E+E︱E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＊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E︱(E) |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6928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b="1" dirty="0"/>
              <a:t> 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b="1" dirty="0"/>
              <a:t> 2.3 </a:t>
            </a:r>
            <a:r>
              <a:rPr lang="zh-CN" altLang="en-US" b="1" dirty="0"/>
              <a:t>文法和语言的形式化定义</a:t>
            </a:r>
          </a:p>
          <a:p>
            <a:pPr>
              <a:lnSpc>
                <a:spcPct val="18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</a:p>
          <a:p>
            <a:pPr>
              <a:lnSpc>
                <a:spcPct val="16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7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2.6</a:t>
            </a:r>
            <a:r>
              <a:rPr lang="zh-CN" altLang="en-US" b="1" u="sng" dirty="0">
                <a:solidFill>
                  <a:srgbClr val="C00000"/>
                </a:solidFill>
              </a:rPr>
              <a:t> 句型的分析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文法推导和归约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2531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CCFBC-A634-42BF-9933-14B6C9CEF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0805018" cy="5095630"/>
          </a:xfrm>
        </p:spPr>
        <p:txBody>
          <a:bodyPr>
            <a:normAutofit/>
          </a:bodyPr>
          <a:lstStyle/>
          <a:p>
            <a:r>
              <a:rPr lang="zh-CN" altLang="en-US" b="0" dirty="0"/>
              <a:t>假设文法</a:t>
            </a:r>
            <a:r>
              <a:rPr lang="en-US" altLang="zh-CN" b="0" dirty="0"/>
              <a:t>G[S]</a:t>
            </a:r>
            <a:r>
              <a:rPr lang="zh-CN" altLang="en-US" b="0" dirty="0"/>
              <a:t>是语言</a:t>
            </a:r>
            <a:r>
              <a:rPr lang="en-US" altLang="zh-CN" b="0" dirty="0"/>
              <a:t>L</a:t>
            </a:r>
            <a:r>
              <a:rPr lang="zh-CN" altLang="en-US" b="0" dirty="0"/>
              <a:t>之文法，即</a:t>
            </a:r>
            <a:r>
              <a:rPr lang="en-US" altLang="zh-CN" b="0" dirty="0"/>
              <a:t>L(G)</a:t>
            </a:r>
            <a:r>
              <a:rPr lang="zh-CN" altLang="en-US" b="0" dirty="0"/>
              <a:t>＝</a:t>
            </a:r>
            <a:r>
              <a:rPr lang="en-US" altLang="zh-CN" b="0" dirty="0"/>
              <a:t>L</a:t>
            </a:r>
            <a:r>
              <a:rPr lang="zh-CN" altLang="en-US" b="0" dirty="0"/>
              <a:t>，则“</a:t>
            </a:r>
            <a:r>
              <a:rPr lang="zh-CN" altLang="en-US" b="0" dirty="0">
                <a:solidFill>
                  <a:srgbClr val="FF0000"/>
                </a:solidFill>
              </a:rPr>
              <a:t>符号串</a:t>
            </a:r>
            <a:r>
              <a:rPr lang="en-US" altLang="zh-CN" b="0" dirty="0">
                <a:solidFill>
                  <a:srgbClr val="FF0000"/>
                </a:solidFill>
              </a:rPr>
              <a:t>α</a:t>
            </a:r>
            <a:r>
              <a:rPr lang="zh-CN" altLang="en-US" b="0" dirty="0">
                <a:solidFill>
                  <a:srgbClr val="FF0000"/>
                </a:solidFill>
              </a:rPr>
              <a:t>是否符合语言</a:t>
            </a:r>
            <a:r>
              <a:rPr lang="en-US" altLang="zh-CN" b="0" dirty="0">
                <a:solidFill>
                  <a:srgbClr val="FF0000"/>
                </a:solidFill>
              </a:rPr>
              <a:t>L</a:t>
            </a:r>
            <a:r>
              <a:rPr lang="zh-CN" altLang="en-US" b="0" dirty="0">
                <a:solidFill>
                  <a:srgbClr val="FF0000"/>
                </a:solidFill>
              </a:rPr>
              <a:t>的语法</a:t>
            </a:r>
            <a:r>
              <a:rPr lang="zh-CN" altLang="en-US" b="0" dirty="0"/>
              <a:t>问题” 被等价地转化成“</a:t>
            </a:r>
            <a:r>
              <a:rPr lang="zh-CN" altLang="en-US" b="0" dirty="0">
                <a:solidFill>
                  <a:srgbClr val="FF0000"/>
                </a:solidFill>
              </a:rPr>
              <a:t>推导</a:t>
            </a:r>
            <a:r>
              <a:rPr lang="zh-CN" altLang="en-US" b="0" dirty="0"/>
              <a:t>或</a:t>
            </a:r>
            <a:r>
              <a:rPr lang="zh-CN" altLang="en-US" b="0" dirty="0">
                <a:solidFill>
                  <a:srgbClr val="FF0000"/>
                </a:solidFill>
              </a:rPr>
              <a:t>归约</a:t>
            </a:r>
            <a:r>
              <a:rPr lang="zh-CN" altLang="en-US" b="0" dirty="0"/>
              <a:t>问题”，即：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b="0" dirty="0"/>
              <a:t>推导法 </a:t>
            </a:r>
            <a:r>
              <a:rPr lang="en-US" altLang="zh-CN" sz="2800" b="0" dirty="0"/>
              <a:t>vs  </a:t>
            </a:r>
            <a:r>
              <a:rPr lang="zh-CN" altLang="en-US" sz="2800" b="0" dirty="0"/>
              <a:t>归约法</a:t>
            </a:r>
            <a:endParaRPr lang="en-US" altLang="zh-CN" sz="2800" b="0" dirty="0"/>
          </a:p>
          <a:p>
            <a:r>
              <a:rPr lang="zh-CN" altLang="en-US" sz="2800" b="0" dirty="0"/>
              <a:t>自顶向下  </a:t>
            </a:r>
            <a:r>
              <a:rPr lang="en-US" altLang="zh-CN" sz="2800" b="0" dirty="0"/>
              <a:t>vs  </a:t>
            </a:r>
            <a:r>
              <a:rPr lang="zh-CN" altLang="en-US" sz="2800" b="0" dirty="0"/>
              <a:t>自底向上</a:t>
            </a:r>
            <a:endParaRPr lang="en-US" altLang="zh-CN" sz="2800" b="0" dirty="0"/>
          </a:p>
          <a:p>
            <a:r>
              <a:rPr lang="en-US" altLang="zh-CN" sz="2800" b="0" dirty="0"/>
              <a:t>ANTLR vs Bison</a:t>
            </a:r>
            <a:endParaRPr lang="zh-CN" altLang="en-US" sz="2800" b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DC5E03-A0F8-452A-AF08-2237EB75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4804FB-04DD-1DC8-527C-89C94042E482}"/>
              </a:ext>
            </a:extLst>
          </p:cNvPr>
          <p:cNvGrpSpPr/>
          <p:nvPr/>
        </p:nvGrpSpPr>
        <p:grpSpPr>
          <a:xfrm>
            <a:off x="2834309" y="2323934"/>
            <a:ext cx="5338141" cy="1088260"/>
            <a:chOff x="2834309" y="2312504"/>
            <a:chExt cx="5338141" cy="108826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56B9EE9-4491-00B7-5153-F26BC78C687C}"/>
                </a:ext>
              </a:extLst>
            </p:cNvPr>
            <p:cNvGrpSpPr/>
            <p:nvPr/>
          </p:nvGrpSpPr>
          <p:grpSpPr>
            <a:xfrm>
              <a:off x="2834309" y="2467599"/>
              <a:ext cx="5338141" cy="933165"/>
              <a:chOff x="5348909" y="3923818"/>
              <a:chExt cx="5338141" cy="933165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B19C33D8-9AC8-5E68-32E1-BA26BCBF846E}"/>
                  </a:ext>
                </a:extLst>
              </p:cNvPr>
              <p:cNvSpPr/>
              <p:nvPr/>
            </p:nvSpPr>
            <p:spPr>
              <a:xfrm>
                <a:off x="5348909" y="3923818"/>
                <a:ext cx="5338141" cy="933165"/>
              </a:xfrm>
              <a:prstGeom prst="roundRect">
                <a:avLst>
                  <a:gd name="adj" fmla="val 549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Text Box 7">
                <a:extLst>
                  <a:ext uri="{FF2B5EF4-FFF2-40B4-BE49-F238E27FC236}">
                    <a16:creationId xmlns:a16="http://schemas.microsoft.com/office/drawing/2014/main" id="{540B2002-15D7-7288-39FC-38B7F9828A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0" y="4053711"/>
                <a:ext cx="3222625" cy="579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  <a:defRPr/>
                </a:pPr>
                <a:r>
                  <a:rPr kumimoji="1" lang="en-US" altLang="zh-CN" sz="32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S </a:t>
                </a:r>
                <a:r>
                  <a:rPr kumimoji="1" lang="en-US" altLang="zh-CN" sz="32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itchFamily="2" charset="-122"/>
                    <a:sym typeface="Symbol" pitchFamily="18" charset="2"/>
                  </a:rPr>
                  <a:t></a:t>
                </a:r>
                <a:r>
                  <a:rPr kumimoji="1" lang="en-US" altLang="zh-CN" sz="32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α  ∧  α∈V</a:t>
                </a:r>
                <a:r>
                  <a:rPr kumimoji="1" lang="en-US" altLang="zh-CN" sz="3200" baseline="-30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T</a:t>
                </a:r>
                <a:endParaRPr kumimoji="1" lang="en-US" altLang="zh-CN" sz="3200" dirty="0">
                  <a:latin typeface="Tahoma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F09BF1-C34C-4D7E-A65F-6D6C0935C4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4409" y="2312504"/>
              <a:ext cx="3429000" cy="990600"/>
              <a:chOff x="1700" y="2078"/>
              <a:chExt cx="2160" cy="624"/>
            </a:xfrm>
            <a:no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D9ABD3-A9F1-4A15-96E0-226E7F2B9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0" y="2078"/>
                <a:ext cx="2160" cy="62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1DA84CD-C868-4E7A-9056-DD147953CE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17" y="2176"/>
                <a:ext cx="1707" cy="396"/>
                <a:chOff x="1647" y="2188"/>
                <a:chExt cx="1707" cy="396"/>
              </a:xfrm>
              <a:grpFill/>
            </p:grpSpPr>
            <p:sp>
              <p:nvSpPr>
                <p:cNvPr id="9" name="Text Box 8">
                  <a:extLst>
                    <a:ext uri="{FF2B5EF4-FFF2-40B4-BE49-F238E27FC236}">
                      <a16:creationId xmlns:a16="http://schemas.microsoft.com/office/drawing/2014/main" id="{0A910258-FB47-4283-83C4-1DA00377A9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47" y="2188"/>
                  <a:ext cx="250" cy="36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l" eaLnBrk="1" hangingPunct="1">
                    <a:spcBef>
                      <a:spcPct val="50000"/>
                    </a:spcBef>
                  </a:pPr>
                  <a:r>
                    <a:rPr kumimoji="1" lang="en-US" altLang="zh-CN" sz="3200" dirty="0">
                      <a:latin typeface="Times New Roman" pitchFamily="18" charset="0"/>
                    </a:rPr>
                    <a:t>*</a:t>
                  </a:r>
                </a:p>
              </p:txBody>
            </p:sp>
            <p:sp>
              <p:nvSpPr>
                <p:cNvPr id="10" name="Text Box 9">
                  <a:extLst>
                    <a:ext uri="{FF2B5EF4-FFF2-40B4-BE49-F238E27FC236}">
                      <a16:creationId xmlns:a16="http://schemas.microsoft.com/office/drawing/2014/main" id="{9D34917F-8F78-4A77-B00D-BA42E3B8EF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04" y="2219"/>
                  <a:ext cx="250" cy="36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l" eaLnBrk="1" hangingPunct="1">
                    <a:spcBef>
                      <a:spcPct val="50000"/>
                    </a:spcBef>
                  </a:pPr>
                  <a:r>
                    <a:rPr kumimoji="1" lang="en-US" altLang="zh-CN" sz="3200" dirty="0">
                      <a:latin typeface="Times New Roman" pitchFamily="18" charset="0"/>
                    </a:rPr>
                    <a:t>*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5491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2C91A-7188-475C-A301-4DE70B6E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279DF9-A5CE-4EC0-91A4-5CAD7F930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200" dirty="0"/>
              <a:t>自顶向下分析法</a:t>
            </a:r>
            <a:endParaRPr lang="en-US" altLang="zh-CN" sz="3200" dirty="0"/>
          </a:p>
          <a:p>
            <a:r>
              <a:rPr lang="zh-CN" altLang="en-US" sz="2400" dirty="0"/>
              <a:t>从文法开始符号出发，反复使用规则，寻找匹配符号串（推导）的句型，直到推导出句子或穷尽规则也不能推导出。进行每步推导时，存在两个选择问题</a:t>
            </a:r>
            <a:r>
              <a:rPr lang="zh-CN" altLang="en-US" sz="3200" dirty="0"/>
              <a:t>：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选择</a:t>
            </a:r>
            <a:r>
              <a:rPr lang="zh-CN" altLang="en-US" sz="2600" dirty="0">
                <a:solidFill>
                  <a:srgbClr val="FF0000"/>
                </a:solidFill>
              </a:rPr>
              <a:t>句型</a:t>
            </a:r>
            <a:r>
              <a:rPr lang="zh-CN" altLang="en-US" sz="2600" dirty="0">
                <a:solidFill>
                  <a:schemeClr val="tx1"/>
                </a:solidFill>
              </a:rPr>
              <a:t>中哪一个</a:t>
            </a:r>
            <a:r>
              <a:rPr lang="zh-CN" altLang="en-US" sz="2600" dirty="0">
                <a:solidFill>
                  <a:srgbClr val="FF0000"/>
                </a:solidFill>
              </a:rPr>
              <a:t>非终结符</a:t>
            </a:r>
            <a:r>
              <a:rPr lang="zh-CN" altLang="en-US" sz="2600" dirty="0">
                <a:solidFill>
                  <a:schemeClr val="tx1"/>
                </a:solidFill>
              </a:rPr>
              <a:t>进行推导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选择非终结符的哪一个</a:t>
            </a:r>
            <a:r>
              <a:rPr lang="zh-CN" altLang="en-US" sz="2600" dirty="0">
                <a:solidFill>
                  <a:srgbClr val="FF0000"/>
                </a:solidFill>
              </a:rPr>
              <a:t>规则</a:t>
            </a:r>
            <a:r>
              <a:rPr lang="zh-CN" altLang="en-US" sz="2600" dirty="0">
                <a:solidFill>
                  <a:schemeClr val="tx1"/>
                </a:solidFill>
              </a:rPr>
              <a:t>进行推导</a:t>
            </a:r>
          </a:p>
          <a:p>
            <a:r>
              <a:rPr lang="zh-CN" altLang="en-US" sz="3200" dirty="0"/>
              <a:t>最左推导，穷举规则</a:t>
            </a:r>
            <a:endParaRPr lang="en-US" altLang="zh-CN" sz="32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推导过程中一旦出现符号串</a:t>
            </a:r>
            <a:r>
              <a:rPr lang="en-US" altLang="zh-CN" sz="2600" dirty="0">
                <a:solidFill>
                  <a:schemeClr val="tx1"/>
                </a:solidFill>
              </a:rPr>
              <a:t>α</a:t>
            </a:r>
            <a:r>
              <a:rPr lang="zh-CN" altLang="en-US" sz="2600" dirty="0">
                <a:solidFill>
                  <a:schemeClr val="tx1"/>
                </a:solidFill>
              </a:rPr>
              <a:t>：</a:t>
            </a:r>
            <a:r>
              <a:rPr lang="en-US" altLang="zh-CN" sz="2600" dirty="0">
                <a:solidFill>
                  <a:schemeClr val="tx1"/>
                </a:solidFill>
              </a:rPr>
              <a:t>α</a:t>
            </a:r>
            <a:r>
              <a:rPr lang="zh-CN" altLang="en-US" sz="2600" dirty="0">
                <a:solidFill>
                  <a:schemeClr val="tx1"/>
                </a:solidFill>
              </a:rPr>
              <a:t>是合法的句子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穷尽规则，不存在</a:t>
            </a:r>
            <a:r>
              <a:rPr lang="en-US" altLang="zh-CN" sz="2600" dirty="0">
                <a:solidFill>
                  <a:schemeClr val="tx1"/>
                </a:solidFill>
              </a:rPr>
              <a:t>α</a:t>
            </a:r>
            <a:r>
              <a:rPr lang="zh-CN" altLang="en-US" sz="2600" dirty="0">
                <a:solidFill>
                  <a:schemeClr val="tx1"/>
                </a:solidFill>
              </a:rPr>
              <a:t>的推导过程</a:t>
            </a:r>
            <a:r>
              <a:rPr lang="en-US" altLang="zh-CN" sz="2600" dirty="0">
                <a:solidFill>
                  <a:schemeClr val="tx1"/>
                </a:solidFill>
              </a:rPr>
              <a:t>: α</a:t>
            </a:r>
            <a:r>
              <a:rPr lang="zh-CN" altLang="en-US" sz="2600" dirty="0">
                <a:solidFill>
                  <a:schemeClr val="tx1"/>
                </a:solidFill>
              </a:rPr>
              <a:t>不是合法的句子</a:t>
            </a:r>
            <a:endParaRPr lang="zh-CN" altLang="en-US" sz="2600" dirty="0"/>
          </a:p>
          <a:p>
            <a:endParaRPr lang="en-US" altLang="zh-CN" sz="3200" dirty="0"/>
          </a:p>
          <a:p>
            <a:pPr marL="0" indent="0">
              <a:buNone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7464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12D9F95C-4D49-D3D8-A205-7563D540DC0B}"/>
              </a:ext>
            </a:extLst>
          </p:cNvPr>
          <p:cNvSpPr/>
          <p:nvPr/>
        </p:nvSpPr>
        <p:spPr>
          <a:xfrm>
            <a:off x="4315824" y="3704710"/>
            <a:ext cx="7666483" cy="27889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95EF2C-8AD6-4D35-ACF7-8C748A24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3354706-959F-4F0D-B409-A3AD9690B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推导</a:t>
            </a: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274165" y="2844093"/>
            <a:ext cx="129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dirty="0">
                <a:latin typeface="+mn-ea"/>
                <a:ea typeface="+mn-ea"/>
              </a:rPr>
              <a:t>代词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2984449" y="3449240"/>
            <a:ext cx="9915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音乐</a:t>
            </a:r>
          </a:p>
        </p:txBody>
      </p:sp>
      <p:sp>
        <p:nvSpPr>
          <p:cNvPr id="8201" name="Text Box 8"/>
          <p:cNvSpPr txBox="1">
            <a:spLocks noChangeArrowheads="1"/>
          </p:cNvSpPr>
          <p:nvPr/>
        </p:nvSpPr>
        <p:spPr bwMode="auto">
          <a:xfrm>
            <a:off x="2825984" y="2815974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dirty="0">
                <a:latin typeface="+mn-ea"/>
                <a:ea typeface="+mn-ea"/>
              </a:rPr>
              <a:t>名词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1521052" y="2842489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dirty="0">
                <a:latin typeface="+mn-ea"/>
                <a:ea typeface="+mn-ea"/>
              </a:rPr>
              <a:t>动词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</a:p>
        </p:txBody>
      </p:sp>
      <p:sp>
        <p:nvSpPr>
          <p:cNvPr id="8204" name="Text Box 11"/>
          <p:cNvSpPr txBox="1">
            <a:spLocks noChangeArrowheads="1"/>
          </p:cNvSpPr>
          <p:nvPr/>
        </p:nvSpPr>
        <p:spPr bwMode="auto">
          <a:xfrm>
            <a:off x="1517767" y="2140475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dirty="0">
                <a:latin typeface="+mn-ea"/>
                <a:ea typeface="+mn-ea"/>
              </a:rPr>
              <a:t>谓语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</a:p>
        </p:txBody>
      </p:sp>
      <p:sp>
        <p:nvSpPr>
          <p:cNvPr id="8205" name="Text Box 12"/>
          <p:cNvSpPr txBox="1">
            <a:spLocks noChangeArrowheads="1"/>
          </p:cNvSpPr>
          <p:nvPr/>
        </p:nvSpPr>
        <p:spPr bwMode="auto">
          <a:xfrm>
            <a:off x="2825984" y="213096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dirty="0">
                <a:latin typeface="+mn-ea"/>
                <a:ea typeface="+mn-ea"/>
              </a:rPr>
              <a:t>宾语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</a:p>
        </p:txBody>
      </p:sp>
      <p:sp>
        <p:nvSpPr>
          <p:cNvPr id="8206" name="Text Box 13"/>
          <p:cNvSpPr txBox="1">
            <a:spLocks noChangeArrowheads="1"/>
          </p:cNvSpPr>
          <p:nvPr/>
        </p:nvSpPr>
        <p:spPr bwMode="auto">
          <a:xfrm>
            <a:off x="1553502" y="1429594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dirty="0">
                <a:latin typeface="+mn-ea"/>
                <a:ea typeface="+mn-ea"/>
              </a:rPr>
              <a:t>句子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6350F2-D4D9-4AF6-BEE1-F95D3FC34675}"/>
              </a:ext>
            </a:extLst>
          </p:cNvPr>
          <p:cNvSpPr txBox="1"/>
          <p:nvPr/>
        </p:nvSpPr>
        <p:spPr>
          <a:xfrm>
            <a:off x="283235" y="2129463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+mn-ea"/>
              </a:rPr>
              <a:t>&lt;</a:t>
            </a:r>
            <a:r>
              <a:rPr kumimoji="1" lang="zh-CN" altLang="en-US" sz="2400" dirty="0">
                <a:latin typeface="+mn-ea"/>
              </a:rPr>
              <a:t>主语</a:t>
            </a:r>
            <a:r>
              <a:rPr kumimoji="1" lang="en-US" altLang="zh-CN" sz="2400" dirty="0">
                <a:latin typeface="+mn-ea"/>
              </a:rPr>
              <a:t>&gt;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CF413AC-D4F4-4789-AE22-407B6D0F95A0}"/>
              </a:ext>
            </a:extLst>
          </p:cNvPr>
          <p:cNvCxnSpPr>
            <a:cxnSpLocks/>
            <a:stCxn id="8206" idx="2"/>
            <a:endCxn id="3" idx="0"/>
          </p:cNvCxnSpPr>
          <p:nvPr/>
        </p:nvCxnSpPr>
        <p:spPr bwMode="auto">
          <a:xfrm flipH="1">
            <a:off x="910971" y="1886794"/>
            <a:ext cx="1290231" cy="242669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8A90184-C955-42E2-8722-32ED586F3024}"/>
              </a:ext>
            </a:extLst>
          </p:cNvPr>
          <p:cNvCxnSpPr>
            <a:stCxn id="8206" idx="2"/>
          </p:cNvCxnSpPr>
          <p:nvPr/>
        </p:nvCxnSpPr>
        <p:spPr bwMode="auto">
          <a:xfrm>
            <a:off x="2201203" y="1886795"/>
            <a:ext cx="3749" cy="253681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2DB5994-1CD2-4475-8B5E-05F4612F922B}"/>
              </a:ext>
            </a:extLst>
          </p:cNvPr>
          <p:cNvCxnSpPr>
            <a:stCxn id="8206" idx="2"/>
          </p:cNvCxnSpPr>
          <p:nvPr/>
        </p:nvCxnSpPr>
        <p:spPr bwMode="auto">
          <a:xfrm>
            <a:off x="2201202" y="1886794"/>
            <a:ext cx="1311966" cy="244174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 Box 7">
            <a:extLst>
              <a:ext uri="{FF2B5EF4-FFF2-40B4-BE49-F238E27FC236}">
                <a16:creationId xmlns:a16="http://schemas.microsoft.com/office/drawing/2014/main" id="{5A0B56E0-C642-4A4B-BCA7-335177F83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93" y="3463766"/>
            <a:ext cx="7708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我</a:t>
            </a: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FC2560FF-AD2A-4DEB-A533-4A0A8DD55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8735" y="3459854"/>
            <a:ext cx="11804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喜欢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B133566-81F0-446A-845D-9A6C9560BAA2}"/>
              </a:ext>
            </a:extLst>
          </p:cNvPr>
          <p:cNvCxnSpPr>
            <a:stCxn id="3" idx="2"/>
            <a:endCxn id="8199" idx="0"/>
          </p:cNvCxnSpPr>
          <p:nvPr/>
        </p:nvCxnSpPr>
        <p:spPr bwMode="auto">
          <a:xfrm>
            <a:off x="910971" y="2591128"/>
            <a:ext cx="10894" cy="252965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561301D-6B87-4C36-81B5-239851951232}"/>
              </a:ext>
            </a:extLst>
          </p:cNvPr>
          <p:cNvCxnSpPr>
            <a:stCxn id="8204" idx="2"/>
            <a:endCxn id="8202" idx="0"/>
          </p:cNvCxnSpPr>
          <p:nvPr/>
        </p:nvCxnSpPr>
        <p:spPr bwMode="auto">
          <a:xfrm>
            <a:off x="2165468" y="2597675"/>
            <a:ext cx="3285" cy="244814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B36C3E2-73E9-4C05-AE24-17ED928E83AF}"/>
              </a:ext>
            </a:extLst>
          </p:cNvPr>
          <p:cNvCxnSpPr>
            <a:stCxn id="8205" idx="2"/>
            <a:endCxn id="8201" idx="0"/>
          </p:cNvCxnSpPr>
          <p:nvPr/>
        </p:nvCxnSpPr>
        <p:spPr bwMode="auto">
          <a:xfrm>
            <a:off x="3473684" y="2588168"/>
            <a:ext cx="0" cy="227806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C83A66-FCFC-460E-9AEA-9427149BEAF2}"/>
              </a:ext>
            </a:extLst>
          </p:cNvPr>
          <p:cNvCxnSpPr>
            <a:stCxn id="8199" idx="2"/>
            <a:endCxn id="32" idx="0"/>
          </p:cNvCxnSpPr>
          <p:nvPr/>
        </p:nvCxnSpPr>
        <p:spPr bwMode="auto">
          <a:xfrm>
            <a:off x="921865" y="3305758"/>
            <a:ext cx="11152" cy="158008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8FFBA6F-2E97-445A-8CD7-88C19F197565}"/>
              </a:ext>
            </a:extLst>
          </p:cNvPr>
          <p:cNvCxnSpPr>
            <a:stCxn id="8202" idx="2"/>
            <a:endCxn id="33" idx="0"/>
          </p:cNvCxnSpPr>
          <p:nvPr/>
        </p:nvCxnSpPr>
        <p:spPr bwMode="auto">
          <a:xfrm>
            <a:off x="2168752" y="3299689"/>
            <a:ext cx="197" cy="160165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A74A5FD-0A8D-403B-A6FC-470A3A991346}"/>
              </a:ext>
            </a:extLst>
          </p:cNvPr>
          <p:cNvCxnSpPr>
            <a:stCxn id="8201" idx="2"/>
            <a:endCxn id="99335" idx="0"/>
          </p:cNvCxnSpPr>
          <p:nvPr/>
        </p:nvCxnSpPr>
        <p:spPr bwMode="auto">
          <a:xfrm>
            <a:off x="3473684" y="3273174"/>
            <a:ext cx="6515" cy="176066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 Box 8">
            <a:extLst>
              <a:ext uri="{FF2B5EF4-FFF2-40B4-BE49-F238E27FC236}">
                <a16:creationId xmlns:a16="http://schemas.microsoft.com/office/drawing/2014/main" id="{6FC782E9-48D5-44BE-9BFE-1AFF2BE67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5693" y="496841"/>
            <a:ext cx="5468186" cy="31208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kumimoji="1" lang="en-US" altLang="zh-CN" sz="2400" b="1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句子</a:t>
            </a:r>
            <a:r>
              <a:rPr kumimoji="1" lang="en-US" altLang="zh-CN" sz="2400" b="1" dirty="0">
                <a:latin typeface="+mn-ea"/>
                <a:ea typeface="+mn-ea"/>
              </a:rPr>
              <a:t>&gt; </a:t>
            </a:r>
            <a:r>
              <a:rPr kumimoji="1" lang="en-US" altLang="zh-CN" sz="2400" b="1" dirty="0">
                <a:latin typeface="+mn-ea"/>
                <a:ea typeface="+mn-ea"/>
                <a:sym typeface="Symbol" pitchFamily="18" charset="2"/>
              </a:rPr>
              <a:t>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主语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r>
              <a:rPr kumimoji="1" lang="en-US" altLang="zh-CN" sz="2400" b="1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谓语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r>
              <a:rPr kumimoji="1" lang="en-US" altLang="zh-CN" sz="2400" b="1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宾语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endParaRPr kumimoji="1" lang="en-US" altLang="zh-CN" sz="24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400" b="1" dirty="0">
                <a:latin typeface="+mn-ea"/>
                <a:ea typeface="+mn-ea"/>
                <a:sym typeface="Symbol" pitchFamily="18" charset="2"/>
              </a:rPr>
              <a:t>             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代词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r>
              <a:rPr kumimoji="1" lang="en-US" altLang="zh-CN" sz="2400" b="1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谓语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r>
              <a:rPr kumimoji="1" lang="en-US" altLang="zh-CN" sz="2400" b="1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宾语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r>
              <a:rPr kumimoji="1" lang="en-US" altLang="zh-CN" sz="2400" b="1" dirty="0">
                <a:latin typeface="+mn-ea"/>
                <a:ea typeface="+mn-ea"/>
              </a:rPr>
              <a:t>  </a:t>
            </a: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400" b="1" dirty="0">
                <a:latin typeface="+mn-ea"/>
                <a:ea typeface="+mn-ea"/>
                <a:sym typeface="Symbol" pitchFamily="18" charset="2"/>
              </a:rPr>
              <a:t>              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我</a:t>
            </a:r>
            <a:r>
              <a:rPr kumimoji="1" lang="zh-CN" altLang="en-US" sz="2400" b="1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谓语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r>
              <a:rPr kumimoji="1" lang="en-US" altLang="zh-CN" sz="2400" b="1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宾语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endParaRPr kumimoji="1" lang="en-US" altLang="zh-CN" sz="24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400" b="1" dirty="0">
                <a:latin typeface="+mn-ea"/>
                <a:ea typeface="+mn-ea"/>
                <a:sym typeface="Symbol" pitchFamily="18" charset="2"/>
              </a:rPr>
              <a:t>              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我</a:t>
            </a:r>
            <a:r>
              <a:rPr kumimoji="1" lang="zh-CN" altLang="en-US" sz="2400" b="1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动词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r>
              <a:rPr kumimoji="1" lang="en-US" altLang="zh-CN" sz="2400" b="1" dirty="0">
                <a:latin typeface="+mn-ea"/>
                <a:ea typeface="+mn-ea"/>
              </a:rPr>
              <a:t>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宾语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endParaRPr kumimoji="1" lang="en-US" altLang="zh-CN" sz="24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400" b="1" dirty="0">
                <a:latin typeface="+mn-ea"/>
                <a:ea typeface="+mn-ea"/>
                <a:sym typeface="Symbol" pitchFamily="18" charset="2"/>
              </a:rPr>
              <a:t>              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我 喜欢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宾语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endParaRPr kumimoji="1" lang="en-US" altLang="zh-CN" sz="24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400" b="1" dirty="0">
                <a:latin typeface="+mn-ea"/>
                <a:ea typeface="+mn-ea"/>
                <a:sym typeface="Symbol" pitchFamily="18" charset="2"/>
              </a:rPr>
              <a:t>              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我 喜欢 </a:t>
            </a:r>
            <a:r>
              <a:rPr kumimoji="1" lang="en-US" altLang="zh-CN" sz="2400" dirty="0">
                <a:latin typeface="+mn-ea"/>
                <a:ea typeface="+mn-ea"/>
              </a:rPr>
              <a:t>&lt;</a:t>
            </a:r>
            <a:r>
              <a:rPr kumimoji="1" lang="zh-CN" altLang="en-US" sz="2400" b="1" dirty="0">
                <a:latin typeface="+mn-ea"/>
                <a:ea typeface="+mn-ea"/>
              </a:rPr>
              <a:t>名词</a:t>
            </a:r>
            <a:r>
              <a:rPr kumimoji="1" lang="en-US" altLang="zh-CN" sz="2400" dirty="0">
                <a:latin typeface="+mn-ea"/>
                <a:ea typeface="+mn-ea"/>
              </a:rPr>
              <a:t>&gt;</a:t>
            </a:r>
            <a:endParaRPr kumimoji="1" lang="en-US" altLang="zh-CN" sz="2400" b="1" dirty="0">
              <a:latin typeface="+mn-ea"/>
              <a:ea typeface="+mn-ea"/>
            </a:endParaRPr>
          </a:p>
          <a:p>
            <a:pPr algn="just" eaLnBrk="1" hangingPunct="1">
              <a:spcBef>
                <a:spcPct val="20000"/>
              </a:spcBef>
            </a:pPr>
            <a:r>
              <a:rPr kumimoji="1" lang="en-US" altLang="zh-CN" sz="2400" b="1" dirty="0">
                <a:latin typeface="+mn-ea"/>
                <a:ea typeface="+mn-ea"/>
                <a:sym typeface="Symbol" pitchFamily="18" charset="2"/>
              </a:rPr>
              <a:t>              </a:t>
            </a:r>
            <a:r>
              <a:rPr kumimoji="1" lang="zh-CN" altLang="en-US" sz="2400" b="1" dirty="0">
                <a:solidFill>
                  <a:srgbClr val="0000FF"/>
                </a:solidFill>
                <a:latin typeface="+mn-ea"/>
                <a:ea typeface="+mn-ea"/>
              </a:rPr>
              <a:t>我 喜欢 音乐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DB18F37-9D53-4F00-82A0-8C1D9844BD69}"/>
              </a:ext>
            </a:extLst>
          </p:cNvPr>
          <p:cNvSpPr txBox="1"/>
          <p:nvPr/>
        </p:nvSpPr>
        <p:spPr>
          <a:xfrm>
            <a:off x="598569" y="425769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推导是唯一的吗？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5B8B91F-2659-45EB-A628-C549D674EE4B}"/>
              </a:ext>
            </a:extLst>
          </p:cNvPr>
          <p:cNvSpPr txBox="1"/>
          <p:nvPr/>
        </p:nvSpPr>
        <p:spPr>
          <a:xfrm>
            <a:off x="598569" y="4941078"/>
            <a:ext cx="29017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</a:rPr>
              <a:t>最左推导   最右推导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algn="l"/>
            <a:r>
              <a:rPr lang="zh-CN" altLang="en-US" sz="2400" dirty="0">
                <a:solidFill>
                  <a:srgbClr val="0000FF"/>
                </a:solidFill>
              </a:rPr>
              <a:t>直接推导   多步推导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algn="l"/>
            <a:r>
              <a:rPr lang="zh-CN" altLang="en-US" sz="2400" dirty="0">
                <a:solidFill>
                  <a:srgbClr val="0000FF"/>
                </a:solidFill>
              </a:rPr>
              <a:t>规范推导   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algn="l"/>
            <a:r>
              <a:rPr lang="zh-CN" altLang="en-US" sz="2400" dirty="0">
                <a:solidFill>
                  <a:srgbClr val="0000FF"/>
                </a:solidFill>
              </a:rPr>
              <a:t>句型，句子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17B3B0E-50DC-472C-AAEE-C0506C8D2CDE}"/>
              </a:ext>
            </a:extLst>
          </p:cNvPr>
          <p:cNvSpPr txBox="1"/>
          <p:nvPr/>
        </p:nvSpPr>
        <p:spPr>
          <a:xfrm>
            <a:off x="4524230" y="3808376"/>
            <a:ext cx="7383645" cy="2631490"/>
          </a:xfrm>
          <a:prstGeom prst="rect">
            <a:avLst/>
          </a:prstGeom>
          <a:noFill/>
          <a:ln w="6350">
            <a:noFill/>
            <a:prstDash val="sysDash"/>
          </a:ln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句子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谓语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宾语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谓语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宾语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他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吃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喜欢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喝</a:t>
            </a:r>
          </a:p>
          <a:p>
            <a:pPr marL="457200" indent="-457200" algn="just">
              <a:spcBef>
                <a:spcPts val="500"/>
              </a:spcBef>
              <a:buClr>
                <a:srgbClr val="0000FF"/>
              </a:buClr>
              <a:buFont typeface="+mj-ea"/>
              <a:buAutoNum type="circleNumDbPlain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名词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 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 饭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音乐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汽车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猫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︱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D97E40-3758-417A-9B3E-6DCD0B714C55}"/>
              </a:ext>
            </a:extLst>
          </p:cNvPr>
          <p:cNvSpPr txBox="1"/>
          <p:nvPr/>
        </p:nvSpPr>
        <p:spPr>
          <a:xfrm>
            <a:off x="6129866" y="29514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①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29AC776-F914-4493-982D-7B02D476F002}"/>
              </a:ext>
            </a:extLst>
          </p:cNvPr>
          <p:cNvSpPr txBox="1"/>
          <p:nvPr/>
        </p:nvSpPr>
        <p:spPr>
          <a:xfrm>
            <a:off x="6112933" y="76291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B17AEC1-11BD-46FB-B9DC-E983240EEA6C}"/>
              </a:ext>
            </a:extLst>
          </p:cNvPr>
          <p:cNvSpPr txBox="1"/>
          <p:nvPr/>
        </p:nvSpPr>
        <p:spPr>
          <a:xfrm>
            <a:off x="6112933" y="119904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E5AE52-2DC2-4B2B-AE9D-38093F7539DC}"/>
              </a:ext>
            </a:extLst>
          </p:cNvPr>
          <p:cNvSpPr txBox="1"/>
          <p:nvPr/>
        </p:nvSpPr>
        <p:spPr>
          <a:xfrm>
            <a:off x="6112932" y="165546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46F6740-599B-4596-AA3A-14B17D97F0F7}"/>
              </a:ext>
            </a:extLst>
          </p:cNvPr>
          <p:cNvSpPr txBox="1"/>
          <p:nvPr/>
        </p:nvSpPr>
        <p:spPr>
          <a:xfrm>
            <a:off x="6112931" y="208143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⑥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573F3D-FC46-4A82-98B2-DA42E434137C}"/>
              </a:ext>
            </a:extLst>
          </p:cNvPr>
          <p:cNvSpPr txBox="1"/>
          <p:nvPr/>
        </p:nvSpPr>
        <p:spPr>
          <a:xfrm>
            <a:off x="6112930" y="250371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BC21A52-A39C-4EE3-8976-B8C396E64C6B}"/>
              </a:ext>
            </a:extLst>
          </p:cNvPr>
          <p:cNvSpPr txBox="1"/>
          <p:nvPr/>
        </p:nvSpPr>
        <p:spPr>
          <a:xfrm>
            <a:off x="6095997" y="2975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⑦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8A607E0-10B2-849A-B84B-598D02FDA782}"/>
              </a:ext>
            </a:extLst>
          </p:cNvPr>
          <p:cNvSpPr/>
          <p:nvPr/>
        </p:nvSpPr>
        <p:spPr>
          <a:xfrm>
            <a:off x="9952040" y="3558568"/>
            <a:ext cx="1604076" cy="401251"/>
          </a:xfrm>
          <a:prstGeom prst="roundRect">
            <a:avLst>
              <a:gd name="adj" fmla="val 50000"/>
            </a:avLst>
          </a:prstGeom>
          <a:solidFill>
            <a:srgbClr val="19968B"/>
          </a:solidFill>
          <a:ln>
            <a:noFill/>
          </a:ln>
          <a:effectLst>
            <a:outerShdw blurRad="127000" dist="635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文法</a:t>
            </a:r>
          </a:p>
        </p:txBody>
      </p:sp>
    </p:spTree>
    <p:extLst>
      <p:ext uri="{BB962C8B-B14F-4D97-AF65-F5344CB8AC3E}">
        <p14:creationId xmlns:p14="http://schemas.microsoft.com/office/powerpoint/2010/main" val="420045105"/>
      </p:ext>
    </p:extLst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/>
      <p:bldP spid="99335" grpId="0"/>
      <p:bldP spid="8201" grpId="0"/>
      <p:bldP spid="8202" grpId="0"/>
      <p:bldP spid="8204" grpId="0"/>
      <p:bldP spid="8205" grpId="0"/>
      <p:bldP spid="8206" grpId="0"/>
      <p:bldP spid="3" grpId="0"/>
      <p:bldP spid="32" grpId="0"/>
      <p:bldP spid="33" grpId="0"/>
      <p:bldP spid="30" grpId="0"/>
      <p:bldP spid="53" grpId="0"/>
      <p:bldP spid="4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656C6-6E90-4943-91A3-3AEE7AE6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FF0BA-7683-4BAD-8BC6-9D12D5812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36311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串</a:t>
            </a:r>
            <a:r>
              <a:rPr lang="en-US" altLang="zh-CN" dirty="0"/>
              <a:t>w = </a:t>
            </a:r>
            <a:r>
              <a:rPr lang="en-US" altLang="zh-CN" dirty="0" err="1"/>
              <a:t>cabd</a:t>
            </a:r>
            <a:r>
              <a:rPr lang="zh-CN" altLang="en-US" dirty="0"/>
              <a:t>的推导过程</a:t>
            </a:r>
            <a:endParaRPr lang="en-US" altLang="zh-CN" dirty="0"/>
          </a:p>
          <a:p>
            <a:r>
              <a:rPr lang="zh-CN" altLang="en-US" dirty="0"/>
              <a:t>文法</a:t>
            </a:r>
            <a:r>
              <a:rPr lang="en-US" altLang="zh-CN" dirty="0"/>
              <a:t>G[S]</a:t>
            </a:r>
            <a:r>
              <a:rPr lang="zh-CN" altLang="en-US" dirty="0"/>
              <a:t>：</a:t>
            </a:r>
            <a:r>
              <a:rPr lang="en-US" altLang="zh-CN" dirty="0" err="1"/>
              <a:t>S→cAd</a:t>
            </a:r>
            <a:r>
              <a:rPr lang="en-US" altLang="zh-CN" dirty="0"/>
              <a:t>   </a:t>
            </a:r>
            <a:r>
              <a:rPr lang="en-US" altLang="zh-CN" dirty="0" err="1"/>
              <a:t>A→a</a:t>
            </a:r>
            <a:r>
              <a:rPr lang="en-US" altLang="zh-CN" dirty="0"/>
              <a:t> | ab      </a:t>
            </a:r>
            <a:r>
              <a:rPr lang="zh-CN" altLang="en-US" dirty="0"/>
              <a:t>教材例</a:t>
            </a:r>
            <a:r>
              <a:rPr lang="en-US" altLang="zh-CN" dirty="0"/>
              <a:t>2.9(p30)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A730FF-3950-491B-870F-B1771920FA1A}"/>
              </a:ext>
            </a:extLst>
          </p:cNvPr>
          <p:cNvSpPr txBox="1"/>
          <p:nvPr/>
        </p:nvSpPr>
        <p:spPr>
          <a:xfrm>
            <a:off x="609600" y="5498977"/>
            <a:ext cx="7010400" cy="972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回溯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效率低！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lnSpc>
                <a:spcPts val="36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微软雅黑"/>
                <a:ea typeface="微软雅黑"/>
              </a:rPr>
              <a:t>思考：</a:t>
            </a:r>
            <a:r>
              <a:rPr lang="zh-CN" altLang="en-US" sz="2400" dirty="0">
                <a:solidFill>
                  <a:srgbClr val="0000FF"/>
                </a:solidFill>
                <a:latin typeface="微软雅黑"/>
                <a:ea typeface="微软雅黑"/>
              </a:rPr>
              <a:t>最左</a:t>
            </a:r>
            <a:r>
              <a:rPr lang="en-US" altLang="zh-CN" sz="2400" dirty="0">
                <a:solidFill>
                  <a:srgbClr val="0000FF"/>
                </a:solidFill>
                <a:latin typeface="微软雅黑"/>
                <a:ea typeface="微软雅黑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微软雅黑"/>
                <a:ea typeface="微软雅黑"/>
              </a:rPr>
              <a:t>最右推导？ 产生回溯的根本原因？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14D845-5A4D-4CFC-B5E0-438E9FF66EE5}"/>
              </a:ext>
            </a:extLst>
          </p:cNvPr>
          <p:cNvSpPr txBox="1"/>
          <p:nvPr/>
        </p:nvSpPr>
        <p:spPr>
          <a:xfrm>
            <a:off x="9278804" y="2148234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B6CB4AD-5337-4E5F-A5A3-6696C67460E4}"/>
              </a:ext>
            </a:extLst>
          </p:cNvPr>
          <p:cNvSpPr txBox="1"/>
          <p:nvPr/>
        </p:nvSpPr>
        <p:spPr>
          <a:xfrm>
            <a:off x="8933841" y="4152013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4D1D69-D807-4C32-827F-389CD8B5A791}"/>
              </a:ext>
            </a:extLst>
          </p:cNvPr>
          <p:cNvSpPr txBox="1"/>
          <p:nvPr/>
        </p:nvSpPr>
        <p:spPr>
          <a:xfrm>
            <a:off x="10163191" y="3268351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7BA18A-77DD-4272-90DE-3D0FCC0791DA}"/>
              </a:ext>
            </a:extLst>
          </p:cNvPr>
          <p:cNvSpPr txBox="1"/>
          <p:nvPr/>
        </p:nvSpPr>
        <p:spPr>
          <a:xfrm>
            <a:off x="8371925" y="3268351"/>
            <a:ext cx="29848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DEE22F-2DA9-4DAB-837D-A67AA6761A98}"/>
              </a:ext>
            </a:extLst>
          </p:cNvPr>
          <p:cNvSpPr txBox="1"/>
          <p:nvPr/>
        </p:nvSpPr>
        <p:spPr>
          <a:xfrm>
            <a:off x="9271970" y="3268351"/>
            <a:ext cx="3561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B3106C-15E3-48A6-9549-0CD70D046210}"/>
              </a:ext>
            </a:extLst>
          </p:cNvPr>
          <p:cNvSpPr txBox="1"/>
          <p:nvPr/>
        </p:nvSpPr>
        <p:spPr>
          <a:xfrm>
            <a:off x="9569070" y="4152013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FAC4A49-A0B1-4F49-9EDD-637E42DD326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8521165" y="2548344"/>
            <a:ext cx="921306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0E803C5-86A6-487B-8A8B-C74FDC73D219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9442471" y="2548344"/>
            <a:ext cx="7593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EDC17B4-9A7C-4F04-B660-C4B4C9DD4D0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442471" y="2548344"/>
            <a:ext cx="877174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95D1187-22B9-42A4-B0BF-CB6B3465467F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9090295" y="3668461"/>
            <a:ext cx="359769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33E1596-085B-4356-80A4-6FE4B83BF716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450064" y="3668461"/>
            <a:ext cx="275460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D74E224-EC78-4A1A-8A6C-AC2375D8B5FA}"/>
              </a:ext>
            </a:extLst>
          </p:cNvPr>
          <p:cNvSpPr txBox="1"/>
          <p:nvPr/>
        </p:nvSpPr>
        <p:spPr>
          <a:xfrm>
            <a:off x="8150830" y="5295428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自顶向下的分析过程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90B55C4-3EFE-7612-E9F1-2B3A028A5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649520"/>
              </p:ext>
            </p:extLst>
          </p:nvPr>
        </p:nvGraphicFramePr>
        <p:xfrm>
          <a:off x="631281" y="2417450"/>
          <a:ext cx="7154918" cy="2934961"/>
        </p:xfrm>
        <a:graphic>
          <a:graphicData uri="http://schemas.openxmlformats.org/drawingml/2006/table">
            <a:tbl>
              <a:tblPr firstRow="1" firstCol="1" bandRow="1"/>
              <a:tblGrid>
                <a:gridCol w="72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371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altLang="en-US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仿宋" panose="02010609060101010101" pitchFamily="49" charset="-122"/>
                          <a:sym typeface="Arial" panose="020B0604020202020204" pitchFamily="34" charset="0"/>
                        </a:rPr>
                        <a:t>序</a:t>
                      </a:r>
                      <a:r>
                        <a:rPr 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仿宋" panose="02010609060101010101" pitchFamily="49" charset="-122"/>
                          <a:sym typeface="Arial" panose="020B0604020202020204" pitchFamily="34" charset="0"/>
                        </a:rPr>
                        <a:t>号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95732" marR="95732" marT="47866" marB="4786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968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altLang="en-US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仿宋" panose="02010609060101010101" pitchFamily="49" charset="-122"/>
                          <a:sym typeface="Arial" panose="020B0604020202020204" pitchFamily="34" charset="0"/>
                        </a:rPr>
                        <a:t>推导过程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95732" marR="95732" marT="47866" marB="4786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968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ctr" defTabSz="9144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仿宋" panose="02010609060101010101" pitchFamily="49" charset="-122"/>
                          <a:sym typeface="Arial" panose="020B0604020202020204" pitchFamily="34" charset="0"/>
                        </a:rPr>
                        <a:t>串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95732" marR="95732" marT="47866" marB="4786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968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ctr" defTabSz="914400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altLang="en-US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仿宋" panose="02010609060101010101" pitchFamily="49" charset="-122"/>
                          <a:sym typeface="Arial" panose="020B0604020202020204" pitchFamily="34" charset="0"/>
                        </a:rPr>
                        <a:t>说明）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79791" marR="7979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96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918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latin typeface="+mn-ea"/>
                          <a:ea typeface="+mn-ea"/>
                        </a:rPr>
                        <a:t>cabd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918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S=&gt;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Ad</a:t>
                      </a:r>
                      <a:endParaRPr kumimoji="0" lang="en-US" altLang="zh-CN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zh-CN" sz="2000" b="0" dirty="0" err="1">
                          <a:latin typeface="+mn-ea"/>
                          <a:ea typeface="+mn-ea"/>
                        </a:rPr>
                        <a:t>abd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r1</a:t>
                      </a:r>
                      <a:r>
                        <a:rPr lang="zh-CN" altLang="en-US" sz="2000" b="0" dirty="0">
                          <a:latin typeface="+mn-ea"/>
                          <a:ea typeface="+mn-ea"/>
                        </a:rPr>
                        <a:t>匹配</a:t>
                      </a:r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918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S=&gt;</a:t>
                      </a:r>
                      <a:r>
                        <a:rPr lang="en-US" altLang="zh-CN" sz="2000" b="0" dirty="0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ca</a:t>
                      </a:r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ca</a:t>
                      </a:r>
                      <a:r>
                        <a:rPr lang="en-US" altLang="zh-CN" sz="2000" b="0" dirty="0" err="1">
                          <a:latin typeface="+mn-ea"/>
                          <a:ea typeface="+mn-ea"/>
                        </a:rPr>
                        <a:t>bd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r2,</a:t>
                      </a:r>
                      <a:r>
                        <a:rPr lang="zh-CN" altLang="en-US" sz="2000" b="0" dirty="0">
                          <a:latin typeface="+mn-ea"/>
                          <a:ea typeface="+mn-ea"/>
                        </a:rPr>
                        <a:t>失败，回溯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918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S=&gt;</a:t>
                      </a:r>
                      <a:r>
                        <a:rPr lang="en-US" altLang="zh-CN" sz="2000" b="0" dirty="0" err="1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zh-CN" sz="2000" b="0" dirty="0" err="1">
                          <a:latin typeface="+mn-ea"/>
                          <a:ea typeface="+mn-ea"/>
                        </a:rPr>
                        <a:t>Ad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cab</a:t>
                      </a:r>
                      <a:r>
                        <a:rPr lang="en-US" altLang="zh-CN" sz="2000" b="0" dirty="0" err="1">
                          <a:latin typeface="+mn-ea"/>
                          <a:ea typeface="+mn-ea"/>
                        </a:rPr>
                        <a:t>d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918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S=&gt;</a:t>
                      </a:r>
                      <a:r>
                        <a:rPr lang="en-US" altLang="zh-CN" sz="2000" b="0" dirty="0" err="1">
                          <a:solidFill>
                            <a:srgbClr val="FF6600"/>
                          </a:solidFill>
                          <a:latin typeface="+mn-ea"/>
                          <a:ea typeface="+mn-ea"/>
                        </a:rPr>
                        <a:t>cabd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cabd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latin typeface="+mn-ea"/>
                          <a:ea typeface="+mn-ea"/>
                        </a:rPr>
                        <a:t>成功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084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2793B-6164-46AE-90A2-A490A31C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620D0-88E7-4646-8D36-5E42913C0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改进的办法</a:t>
            </a:r>
            <a:r>
              <a:rPr lang="en-US" altLang="zh-CN" sz="3200" dirty="0"/>
              <a:t>: </a:t>
            </a:r>
            <a:r>
              <a:rPr lang="zh-CN" altLang="en-US" sz="3200" dirty="0"/>
              <a:t>提公因子</a:t>
            </a:r>
          </a:p>
          <a:p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B1FD7F-1ADD-4E4F-9125-DA57991B9439}"/>
                  </a:ext>
                </a:extLst>
              </p:cNvPr>
              <p:cNvSpPr txBox="1"/>
              <p:nvPr/>
            </p:nvSpPr>
            <p:spPr>
              <a:xfrm>
                <a:off x="8303483" y="1869058"/>
                <a:ext cx="47263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kumimoji="1"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𝑺</m:t>
                          </m:r>
                        </m:e>
                        <m:sup>
                          <m:r>
                            <a:rPr kumimoji="1"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B1FD7F-1ADD-4E4F-9125-DA57991B9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483" y="1869058"/>
                <a:ext cx="47263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3F2AB6F-97A5-4095-A289-286644D12F71}"/>
              </a:ext>
            </a:extLst>
          </p:cNvPr>
          <p:cNvSpPr txBox="1"/>
          <p:nvPr/>
        </p:nvSpPr>
        <p:spPr>
          <a:xfrm>
            <a:off x="8031168" y="3872837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0DED1E-965F-46EF-B11B-AD068B00ED06}"/>
              </a:ext>
            </a:extLst>
          </p:cNvPr>
          <p:cNvSpPr txBox="1"/>
          <p:nvPr/>
        </p:nvSpPr>
        <p:spPr>
          <a:xfrm>
            <a:off x="9260518" y="2989175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D07C43-78DD-415F-B8B9-78E531D7EFA2}"/>
              </a:ext>
            </a:extLst>
          </p:cNvPr>
          <p:cNvSpPr txBox="1"/>
          <p:nvPr/>
        </p:nvSpPr>
        <p:spPr>
          <a:xfrm>
            <a:off x="7469252" y="2989175"/>
            <a:ext cx="29848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403EA5-3317-41B6-81F9-DC41E4FB031F}"/>
              </a:ext>
            </a:extLst>
          </p:cNvPr>
          <p:cNvSpPr txBox="1"/>
          <p:nvPr/>
        </p:nvSpPr>
        <p:spPr>
          <a:xfrm>
            <a:off x="8369297" y="2989175"/>
            <a:ext cx="3561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1460F4-145C-4AB7-AEB8-611D3AA89AEB}"/>
                  </a:ext>
                </a:extLst>
              </p:cNvPr>
              <p:cNvSpPr txBox="1"/>
              <p:nvPr/>
            </p:nvSpPr>
            <p:spPr>
              <a:xfrm>
                <a:off x="8584003" y="3872837"/>
                <a:ext cx="47769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dirty="0" smtClean="0">
                              <a:latin typeface="Cambria Math" panose="02040503050406030204" pitchFamily="18" charset="0"/>
                              <a:ea typeface="+mn-ea"/>
                            </a:rPr>
                            <m:t>A</m:t>
                          </m:r>
                        </m:e>
                        <m:sup>
                          <m:r>
                            <a:rPr kumimoji="1"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61460F4-145C-4AB7-AEB8-611D3AA89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003" y="3872837"/>
                <a:ext cx="47769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B612E1D-92A7-4745-8B40-7F98241929A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618492" y="2269168"/>
            <a:ext cx="921306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6FF9492-619E-47FE-8149-7278F992C254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8539798" y="2269168"/>
            <a:ext cx="7593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5705C3C-3A3C-4D5B-A372-D7BB599215DE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539798" y="2269168"/>
            <a:ext cx="877174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7DAC55E-D6F6-47D9-92AA-1F8E0FA85059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8187622" y="3389285"/>
            <a:ext cx="359769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C188228-3840-4A9B-89C7-C484E18F0DA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47391" y="3389285"/>
            <a:ext cx="275460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2A1D058-CAC7-42D3-8CCA-432B305343AC}"/>
              </a:ext>
            </a:extLst>
          </p:cNvPr>
          <p:cNvSpPr txBox="1"/>
          <p:nvPr/>
        </p:nvSpPr>
        <p:spPr>
          <a:xfrm>
            <a:off x="7248157" y="5368617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自顶向下的分析过程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EEB1EA7-6798-40A6-83B1-3F6394AB7CC6}"/>
              </a:ext>
            </a:extLst>
          </p:cNvPr>
          <p:cNvSpPr/>
          <p:nvPr/>
        </p:nvSpPr>
        <p:spPr bwMode="auto">
          <a:xfrm>
            <a:off x="3253384" y="2777761"/>
            <a:ext cx="526752" cy="30201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210FA9-B9AC-426E-9120-17A4F022C1CC}"/>
              </a:ext>
            </a:extLst>
          </p:cNvPr>
          <p:cNvSpPr txBox="1"/>
          <p:nvPr/>
        </p:nvSpPr>
        <p:spPr>
          <a:xfrm>
            <a:off x="8677778" y="4690726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DC901A-D1FA-463A-94D4-B90C9B86E754}"/>
              </a:ext>
            </a:extLst>
          </p:cNvPr>
          <p:cNvSpPr txBox="1"/>
          <p:nvPr/>
        </p:nvSpPr>
        <p:spPr>
          <a:xfrm>
            <a:off x="1234550" y="4307069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分析目标：</a:t>
            </a:r>
            <a:r>
              <a:rPr lang="en-US" altLang="zh-CN" sz="2400" dirty="0"/>
              <a:t>w = </a:t>
            </a:r>
            <a:r>
              <a:rPr lang="en-US" altLang="zh-CN" sz="2400" dirty="0">
                <a:solidFill>
                  <a:srgbClr val="FF0000"/>
                </a:solidFill>
              </a:rPr>
              <a:t>cabd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BCA6245-48CF-41AD-932F-C5F9AE32113A}"/>
              </a:ext>
            </a:extLst>
          </p:cNvPr>
          <p:cNvCxnSpPr>
            <a:stCxn id="10" idx="2"/>
            <a:endCxn id="22" idx="0"/>
          </p:cNvCxnSpPr>
          <p:nvPr/>
        </p:nvCxnSpPr>
        <p:spPr bwMode="auto">
          <a:xfrm>
            <a:off x="8822851" y="4272947"/>
            <a:ext cx="11381" cy="417779"/>
          </a:xfrm>
          <a:prstGeom prst="line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266E5CB-ECC7-4D14-AA42-9CED2C0E4734}"/>
                  </a:ext>
                </a:extLst>
              </p:cNvPr>
              <p:cNvSpPr txBox="1"/>
              <p:nvPr/>
            </p:nvSpPr>
            <p:spPr>
              <a:xfrm>
                <a:off x="1234550" y="4815048"/>
                <a:ext cx="5032360" cy="490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kumimoji="1" lang="en-US" altLang="zh-CN" sz="2400" dirty="0">
                    <a:latin typeface="+mn-ea"/>
                  </a:rPr>
                  <a:t>S</a:t>
                </a:r>
                <a:r>
                  <a:rPr kumimoji="1" lang="en-US" altLang="zh-CN" sz="2400" dirty="0">
                    <a:latin typeface="+mn-ea"/>
                    <a:sym typeface="Symbol" pitchFamily="18" charset="2"/>
                  </a:rPr>
                  <a:t>  </a:t>
                </a:r>
                <a:r>
                  <a:rPr kumimoji="1" lang="en-US" altLang="zh-CN" sz="2400" dirty="0" err="1">
                    <a:latin typeface="+mn-ea"/>
                  </a:rPr>
                  <a:t>c</a:t>
                </a:r>
                <a:r>
                  <a:rPr kumimoji="1" lang="en-US" altLang="zh-CN" sz="2400" dirty="0" err="1">
                    <a:solidFill>
                      <a:srgbClr val="FF0000"/>
                    </a:solidFill>
                    <a:latin typeface="+mn-ea"/>
                  </a:rPr>
                  <a:t>A</a:t>
                </a:r>
                <a:r>
                  <a:rPr kumimoji="1" lang="en-US" altLang="zh-CN" sz="2400" dirty="0" err="1">
                    <a:latin typeface="+mn-ea"/>
                  </a:rPr>
                  <a:t>d</a:t>
                </a:r>
                <a:r>
                  <a:rPr kumimoji="1" lang="en-US" altLang="zh-CN" sz="2400" dirty="0">
                    <a:latin typeface="+mn-ea"/>
                    <a:sym typeface="Symbol" pitchFamily="18" charset="2"/>
                  </a:rPr>
                  <a:t>  c </a:t>
                </a:r>
                <a:r>
                  <a:rPr kumimoji="1" lang="en-US" altLang="zh-CN" sz="2400" u="wavyHeavy" dirty="0">
                    <a:uFill>
                      <a:solidFill>
                        <a:srgbClr val="00B050"/>
                      </a:solidFill>
                    </a:uFill>
                    <a:latin typeface="+mn-ea"/>
                    <a:sym typeface="Symbol" pitchFamily="18" charset="2"/>
                  </a:rPr>
                  <a:t>a</a:t>
                </a:r>
                <a:r>
                  <a:rPr kumimoji="1" lang="en-US" altLang="zh-CN" sz="2400" u="wavyHeavy" dirty="0">
                    <a:uFill>
                      <a:solidFill>
                        <a:srgbClr val="00B050"/>
                      </a:solidFill>
                    </a:u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 u="wavyHeavy" dirty="0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00B050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b="0" i="0" u="wavyHeavy" dirty="0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00B050"/>
                              </a:solidFill>
                            </a:u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kumimoji="1" lang="en-US" altLang="zh-CN" sz="2400" b="0" i="1" u="wavyHeavy" dirty="0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00B050"/>
                              </a:solidFill>
                            </a:u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400" b="0" i="0" u="wavyHeavy" dirty="0" smtClean="0">
                        <a:solidFill>
                          <a:srgbClr val="FF0000"/>
                        </a:solidFill>
                        <a:uFill>
                          <a:solidFill>
                            <a:srgbClr val="00B050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latin typeface="+mn-ea"/>
                    <a:sym typeface="Symbol" pitchFamily="18" charset="2"/>
                  </a:rPr>
                  <a:t>d  ca</a:t>
                </a:r>
                <a:r>
                  <a:rPr kumimoji="1" lang="en-US" altLang="zh-CN" sz="2400" u="wavyHeavy" dirty="0">
                    <a:uFill>
                      <a:solidFill>
                        <a:srgbClr val="00B050"/>
                      </a:solidFill>
                    </a:uFill>
                    <a:latin typeface="+mn-ea"/>
                    <a:sym typeface="Symbol" pitchFamily="18" charset="2"/>
                  </a:rPr>
                  <a:t>b</a:t>
                </a:r>
                <a:r>
                  <a:rPr kumimoji="1" lang="en-US" altLang="zh-CN" sz="2400" dirty="0">
                    <a:latin typeface="+mn-ea"/>
                    <a:sym typeface="Symbol" pitchFamily="18" charset="2"/>
                  </a:rPr>
                  <a:t>d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266E5CB-ECC7-4D14-AA42-9CED2C0E4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550" y="4815048"/>
                <a:ext cx="5032360" cy="490519"/>
              </a:xfrm>
              <a:prstGeom prst="rect">
                <a:avLst/>
              </a:prstGeom>
              <a:blipFill>
                <a:blip r:embed="rId5"/>
                <a:stretch>
                  <a:fillRect l="-1939" t="-5000" b="-2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C619224F-82BD-4B0D-A43F-8EA331C2F749}"/>
              </a:ext>
            </a:extLst>
          </p:cNvPr>
          <p:cNvSpPr txBox="1"/>
          <p:nvPr/>
        </p:nvSpPr>
        <p:spPr>
          <a:xfrm>
            <a:off x="1246884" y="5651783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第</a:t>
            </a:r>
            <a:r>
              <a:rPr lang="en-US" altLang="zh-CN" sz="2800" dirty="0">
                <a:solidFill>
                  <a:srgbClr val="FF0000"/>
                </a:solidFill>
              </a:rPr>
              <a:t>4</a:t>
            </a:r>
            <a:r>
              <a:rPr lang="zh-CN" altLang="en-US" sz="2800" dirty="0">
                <a:solidFill>
                  <a:srgbClr val="FF0000"/>
                </a:solidFill>
              </a:rPr>
              <a:t>章 </a:t>
            </a:r>
            <a:r>
              <a:rPr lang="en-US" altLang="zh-CN" sz="2800" dirty="0">
                <a:solidFill>
                  <a:srgbClr val="FF0000"/>
                </a:solidFill>
              </a:rPr>
              <a:t>LL(1)</a:t>
            </a:r>
            <a:r>
              <a:rPr lang="zh-CN" altLang="en-US" sz="2800" dirty="0">
                <a:solidFill>
                  <a:srgbClr val="FF0000"/>
                </a:solidFill>
              </a:rPr>
              <a:t>分析法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D84350F-52B7-4DF4-0FBB-7A7DE660A602}"/>
              </a:ext>
            </a:extLst>
          </p:cNvPr>
          <p:cNvGrpSpPr/>
          <p:nvPr/>
        </p:nvGrpSpPr>
        <p:grpSpPr>
          <a:xfrm>
            <a:off x="481923" y="1920240"/>
            <a:ext cx="2600960" cy="2101187"/>
            <a:chOff x="481923" y="1771650"/>
            <a:chExt cx="2600960" cy="210118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6FA6076-AE70-8B47-8753-7EE9DAEBB415}"/>
                </a:ext>
              </a:extLst>
            </p:cNvPr>
            <p:cNvGrpSpPr/>
            <p:nvPr/>
          </p:nvGrpSpPr>
          <p:grpSpPr>
            <a:xfrm>
              <a:off x="481923" y="1771650"/>
              <a:ext cx="2600960" cy="2101187"/>
              <a:chOff x="3495040" y="2782737"/>
              <a:chExt cx="2679298" cy="2578876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534AB5C8-047C-5695-9193-38EFD1E7DDE5}"/>
                  </a:ext>
                </a:extLst>
              </p:cNvPr>
              <p:cNvSpPr/>
              <p:nvPr/>
            </p:nvSpPr>
            <p:spPr>
              <a:xfrm>
                <a:off x="3495040" y="2989391"/>
                <a:ext cx="2679298" cy="2372222"/>
              </a:xfrm>
              <a:prstGeom prst="roundRect">
                <a:avLst>
                  <a:gd name="adj" fmla="val 549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3E79ABD2-4044-B9AF-8817-2950F988E079}"/>
                  </a:ext>
                </a:extLst>
              </p:cNvPr>
              <p:cNvSpPr/>
              <p:nvPr/>
            </p:nvSpPr>
            <p:spPr>
              <a:xfrm>
                <a:off x="4091405" y="2782737"/>
                <a:ext cx="1560202" cy="490998"/>
              </a:xfrm>
              <a:prstGeom prst="roundRect">
                <a:avLst>
                  <a:gd name="adj" fmla="val 50000"/>
                </a:avLst>
              </a:prstGeom>
              <a:solidFill>
                <a:srgbClr val="19968B"/>
              </a:solidFill>
              <a:ln>
                <a:noFill/>
              </a:ln>
              <a:effectLst>
                <a:outerShdw blurRad="127000" dist="635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G[S]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Text Box 5">
              <a:extLst>
                <a:ext uri="{FF2B5EF4-FFF2-40B4-BE49-F238E27FC236}">
                  <a16:creationId xmlns:a16="http://schemas.microsoft.com/office/drawing/2014/main" id="{68148A4F-B2AA-4DD7-B246-91DB25A62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208" y="2310981"/>
              <a:ext cx="2124426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/>
              <a:r>
                <a:rPr kumimoji="1" lang="zh-CN" altLang="en-US" sz="2400" dirty="0">
                  <a:latin typeface="+mn-ea"/>
                  <a:ea typeface="+mn-ea"/>
                </a:rPr>
                <a:t> </a:t>
              </a:r>
              <a:r>
                <a:rPr kumimoji="1" lang="en-US" altLang="zh-CN" sz="2400" dirty="0">
                  <a:latin typeface="+mn-ea"/>
                  <a:ea typeface="+mn-ea"/>
                </a:rPr>
                <a:t>1</a:t>
              </a:r>
              <a:r>
                <a:rPr kumimoji="1" lang="zh-CN" altLang="en-US" sz="2400" dirty="0">
                  <a:latin typeface="+mn-ea"/>
                  <a:ea typeface="+mn-ea"/>
                </a:rPr>
                <a:t>．</a:t>
              </a:r>
              <a:r>
                <a:rPr kumimoji="1" lang="en-US" altLang="zh-CN" sz="2400" dirty="0" err="1">
                  <a:latin typeface="+mn-ea"/>
                  <a:ea typeface="+mn-ea"/>
                </a:rPr>
                <a:t>S→cAd</a:t>
              </a:r>
              <a:endParaRPr kumimoji="1" lang="en-US" altLang="zh-CN" sz="2400" dirty="0">
                <a:latin typeface="+mn-ea"/>
                <a:ea typeface="+mn-ea"/>
              </a:endParaRPr>
            </a:p>
            <a:p>
              <a:pPr algn="just"/>
              <a:r>
                <a:rPr kumimoji="1" lang="en-US" altLang="zh-CN" sz="2400" dirty="0">
                  <a:latin typeface="+mn-ea"/>
                  <a:ea typeface="+mn-ea"/>
                </a:rPr>
                <a:t> 2</a:t>
              </a:r>
              <a:r>
                <a:rPr kumimoji="1" lang="zh-CN" altLang="en-US" sz="2400" dirty="0">
                  <a:latin typeface="+mn-ea"/>
                  <a:ea typeface="+mn-ea"/>
                </a:rPr>
                <a:t>．</a:t>
              </a:r>
              <a:r>
                <a:rPr kumimoji="1" lang="en-US" altLang="zh-CN" sz="2400" dirty="0" err="1">
                  <a:latin typeface="+mn-ea"/>
                  <a:ea typeface="+mn-ea"/>
                </a:rPr>
                <a:t>A→a</a:t>
              </a:r>
              <a:endParaRPr kumimoji="1" lang="en-US" altLang="zh-CN" sz="2400" dirty="0">
                <a:latin typeface="+mn-ea"/>
                <a:ea typeface="+mn-ea"/>
              </a:endParaRPr>
            </a:p>
            <a:p>
              <a:pPr algn="just"/>
              <a:r>
                <a:rPr kumimoji="1" lang="en-US" altLang="zh-CN" sz="2400" dirty="0">
                  <a:latin typeface="+mn-ea"/>
                  <a:ea typeface="+mn-ea"/>
                </a:rPr>
                <a:t> 3</a:t>
              </a:r>
              <a:r>
                <a:rPr kumimoji="1" lang="zh-CN" altLang="en-US" sz="2400" dirty="0">
                  <a:latin typeface="+mn-ea"/>
                  <a:ea typeface="+mn-ea"/>
                </a:rPr>
                <a:t>．</a:t>
              </a:r>
              <a:r>
                <a:rPr kumimoji="1" lang="en-US" altLang="zh-CN" sz="2400" dirty="0" err="1">
                  <a:latin typeface="+mn-ea"/>
                  <a:ea typeface="+mn-ea"/>
                </a:rPr>
                <a:t>A→ab</a:t>
              </a:r>
              <a:endParaRPr kumimoji="1" lang="en-US" altLang="zh-CN" sz="2400" dirty="0">
                <a:latin typeface="+mn-ea"/>
                <a:ea typeface="+mn-ea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1363720-2698-0DD4-B1DC-DD689907269B}"/>
              </a:ext>
            </a:extLst>
          </p:cNvPr>
          <p:cNvGrpSpPr/>
          <p:nvPr/>
        </p:nvGrpSpPr>
        <p:grpSpPr>
          <a:xfrm>
            <a:off x="4062483" y="1811419"/>
            <a:ext cx="2600960" cy="2101187"/>
            <a:chOff x="481923" y="1771650"/>
            <a:chExt cx="2600960" cy="210118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6B00E4B-48DA-A229-EEE2-9F01B6F5C501}"/>
                </a:ext>
              </a:extLst>
            </p:cNvPr>
            <p:cNvGrpSpPr/>
            <p:nvPr/>
          </p:nvGrpSpPr>
          <p:grpSpPr>
            <a:xfrm>
              <a:off x="481923" y="1771650"/>
              <a:ext cx="2600960" cy="2101187"/>
              <a:chOff x="3495040" y="2782737"/>
              <a:chExt cx="2679298" cy="2578876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38261AD7-BFE0-6666-DA3D-4B77850E15CC}"/>
                  </a:ext>
                </a:extLst>
              </p:cNvPr>
              <p:cNvSpPr/>
              <p:nvPr/>
            </p:nvSpPr>
            <p:spPr>
              <a:xfrm>
                <a:off x="3495040" y="2989391"/>
                <a:ext cx="2679298" cy="2372222"/>
              </a:xfrm>
              <a:prstGeom prst="roundRect">
                <a:avLst>
                  <a:gd name="adj" fmla="val 549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: 圆角 34">
                    <a:extLst>
                      <a:ext uri="{FF2B5EF4-FFF2-40B4-BE49-F238E27FC236}">
                        <a16:creationId xmlns:a16="http://schemas.microsoft.com/office/drawing/2014/main" id="{DC01FF8B-60A1-481D-0118-11DB70F4AF30}"/>
                      </a:ext>
                    </a:extLst>
                  </p:cNvPr>
                  <p:cNvSpPr/>
                  <p:nvPr/>
                </p:nvSpPr>
                <p:spPr>
                  <a:xfrm>
                    <a:off x="4091405" y="2782737"/>
                    <a:ext cx="1560202" cy="49099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9968B"/>
                  </a:solidFill>
                  <a:ln>
                    <a:noFill/>
                  </a:ln>
                  <a:effectLst>
                    <a:outerShdw blurRad="127000" dist="63500" dir="5400000" algn="t" rotWithShape="0">
                      <a:schemeClr val="accent1">
                        <a:alpha val="3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>
                        <a:solidFill>
                          <a:schemeClr val="lt1"/>
                        </a:solidFill>
                      </a:defRPr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CN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G[S</a:t>
                    </a:r>
                    <a14:m>
                      <m:oMath xmlns:m="http://schemas.openxmlformats.org/officeDocument/2006/math"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oMath>
                    </a14:m>
                    <a:r>
                      <a:rPr lang="en-US" altLang="zh-CN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]</a:t>
                    </a:r>
                    <a:endPara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矩形: 圆角 34">
                    <a:extLst>
                      <a:ext uri="{FF2B5EF4-FFF2-40B4-BE49-F238E27FC236}">
                        <a16:creationId xmlns:a16="http://schemas.microsoft.com/office/drawing/2014/main" id="{DC01FF8B-60A1-481D-0118-11DB70F4AF3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1405" y="2782737"/>
                    <a:ext cx="1560202" cy="490998"/>
                  </a:xfrm>
                  <a:prstGeom prst="roundRect">
                    <a:avLst>
                      <a:gd name="adj" fmla="val 50000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>
                    <a:outerShdw blurRad="127000" dist="63500" dir="5400000" algn="t" rotWithShape="0">
                      <a:schemeClr val="accent1">
                        <a:alpha val="30000"/>
                      </a:schemeClr>
                    </a:outerShdw>
                  </a:effec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5">
                  <a:extLst>
                    <a:ext uri="{FF2B5EF4-FFF2-40B4-BE49-F238E27FC236}">
                      <a16:creationId xmlns:a16="http://schemas.microsoft.com/office/drawing/2014/main" id="{882B3C35-6D7E-7237-DFDF-DA937634F2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8208" y="2265261"/>
                  <a:ext cx="2124426" cy="15696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algn="just"/>
                  <a:r>
                    <a:rPr kumimoji="1" lang="zh-CN" altLang="en-US" sz="2400" dirty="0">
                      <a:latin typeface="+mn-ea"/>
                      <a:ea typeface="+mn-ea"/>
                    </a:rPr>
                    <a:t> </a:t>
                  </a:r>
                  <a:r>
                    <a:rPr kumimoji="1" lang="en-US" altLang="zh-CN" sz="2400" dirty="0">
                      <a:latin typeface="+mn-ea"/>
                      <a:ea typeface="+mn-ea"/>
                    </a:rPr>
                    <a:t>1. </a:t>
                  </a:r>
                  <a:r>
                    <a:rPr kumimoji="1" lang="en-US" altLang="zh-CN" sz="2400" dirty="0" err="1">
                      <a:latin typeface="+mn-ea"/>
                      <a:ea typeface="+mn-ea"/>
                    </a:rPr>
                    <a:t>S→cAd</a:t>
                  </a:r>
                  <a:endParaRPr kumimoji="1" lang="en-US" altLang="zh-CN" sz="2400" dirty="0">
                    <a:latin typeface="+mn-ea"/>
                    <a:ea typeface="+mn-ea"/>
                  </a:endParaRPr>
                </a:p>
                <a:p>
                  <a:pPr algn="just"/>
                  <a:r>
                    <a:rPr kumimoji="1" lang="en-US" altLang="zh-CN" sz="2400" dirty="0">
                      <a:latin typeface="+mn-ea"/>
                      <a:ea typeface="+mn-ea"/>
                    </a:rPr>
                    <a:t> 2. </a:t>
                  </a:r>
                  <a:r>
                    <a:rPr kumimoji="1" lang="en-US" altLang="zh-CN" sz="2400" dirty="0" err="1">
                      <a:latin typeface="+mn-ea"/>
                      <a:ea typeface="+mn-ea"/>
                    </a:rPr>
                    <a:t>A→a</a:t>
                  </a:r>
                  <a:r>
                    <a:rPr kumimoji="1" lang="en-US" altLang="zh-CN" sz="2400" dirty="0">
                      <a:latin typeface="+mn-ea"/>
                      <a:ea typeface="+mn-ea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latin typeface="Cambria Math" panose="02040503050406030204" pitchFamily="18" charset="0"/>
                              <a:ea typeface="+mn-ea"/>
                            </a:rPr>
                            <m:t>A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</m:oMath>
                  </a14:m>
                  <a:endParaRPr kumimoji="1" lang="en-US" altLang="zh-CN" sz="2400" dirty="0">
                    <a:latin typeface="+mn-ea"/>
                    <a:ea typeface="+mn-ea"/>
                  </a:endParaRPr>
                </a:p>
                <a:p>
                  <a:pPr algn="just"/>
                  <a:r>
                    <a:rPr kumimoji="1" lang="en-US" altLang="zh-CN" sz="2400" dirty="0">
                      <a:latin typeface="+mn-ea"/>
                      <a:ea typeface="+mn-ea"/>
                    </a:rPr>
                    <a:t> 3.</a:t>
                  </a:r>
                  <a14:m>
                    <m:oMath xmlns:m="http://schemas.openxmlformats.org/officeDocument/2006/math">
                      <m:r>
                        <a:rPr kumimoji="1" lang="en-US" altLang="zh-CN" sz="2400" b="0" i="0" dirty="0" smtClean="0">
                          <a:latin typeface="Cambria Math" panose="02040503050406030204" pitchFamily="18" charset="0"/>
                          <a:ea typeface="+mn-ea"/>
                        </a:rPr>
                        <m:t>   </m:t>
                      </m:r>
                      <m:sSup>
                        <m:sSupPr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latin typeface="Cambria Math" panose="02040503050406030204" pitchFamily="18" charset="0"/>
                              <a:ea typeface="+mn-ea"/>
                            </a:rPr>
                            <m:t>A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</m:oMath>
                  </a14:m>
                  <a:r>
                    <a:rPr kumimoji="1" lang="en-US" altLang="zh-CN" sz="2400" dirty="0">
                      <a:latin typeface="+mn-ea"/>
                      <a:ea typeface="+mn-ea"/>
                    </a:rPr>
                    <a:t>→b</a:t>
                  </a:r>
                </a:p>
                <a:p>
                  <a:pPr algn="just"/>
                  <a:r>
                    <a:rPr kumimoji="1" lang="en-US" altLang="zh-CN" sz="2400" dirty="0">
                      <a:latin typeface="+mn-ea"/>
                      <a:ea typeface="+mn-ea"/>
                    </a:rPr>
                    <a:t> 4.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kumimoji="1" lang="en-US" altLang="zh-CN" sz="2400" b="0" i="0" dirty="0" smtClean="0">
                              <a:latin typeface="Cambria Math" panose="02040503050406030204" pitchFamily="18" charset="0"/>
                              <a:ea typeface="+mn-ea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dirty="0" smtClean="0">
                              <a:latin typeface="Cambria Math" panose="02040503050406030204" pitchFamily="18" charset="0"/>
                              <a:ea typeface="+mn-ea"/>
                            </a:rPr>
                            <m:t>A</m:t>
                          </m:r>
                        </m:e>
                        <m:sup>
                          <m:r>
                            <a:rPr kumimoji="1" lang="en-US" altLang="zh-CN" sz="2400" b="0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dirty="0" smtClean="0"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</m:oMath>
                  </a14:m>
                  <a:r>
                    <a:rPr kumimoji="1" lang="en-US" altLang="zh-CN" sz="2400" dirty="0">
                      <a:latin typeface="+mn-ea"/>
                      <a:ea typeface="+mn-ea"/>
                    </a:rPr>
                    <a:t>→ε</a:t>
                  </a:r>
                </a:p>
              </p:txBody>
            </p:sp>
          </mc:Choice>
          <mc:Fallback xmlns="">
            <p:sp>
              <p:nvSpPr>
                <p:cNvPr id="33" name="Text Box 5">
                  <a:extLst>
                    <a:ext uri="{FF2B5EF4-FFF2-40B4-BE49-F238E27FC236}">
                      <a16:creationId xmlns:a16="http://schemas.microsoft.com/office/drawing/2014/main" id="{882B3C35-6D7E-7237-DFDF-DA937634F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8208" y="2265261"/>
                  <a:ext cx="2124426" cy="1569660"/>
                </a:xfrm>
                <a:prstGeom prst="rect">
                  <a:avLst/>
                </a:prstGeom>
                <a:blipFill>
                  <a:blip r:embed="rId7"/>
                  <a:stretch>
                    <a:fillRect l="-287" t="-3101" b="-7752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97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589EA-793A-47BC-9FAA-F131F87C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48EF6-2EB1-4D95-BA4B-7740B23A6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27100" cy="5637024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自下而上的分析法</a:t>
            </a:r>
            <a:endParaRPr lang="en-US" altLang="zh-CN" sz="3200" dirty="0"/>
          </a:p>
          <a:p>
            <a:r>
              <a:rPr lang="zh-CN" altLang="en-US" sz="2400" dirty="0"/>
              <a:t>从输入符号串</a:t>
            </a:r>
            <a:r>
              <a:rPr lang="en-US" altLang="zh-CN" sz="2400" dirty="0"/>
              <a:t>α</a:t>
            </a:r>
            <a:r>
              <a:rPr lang="zh-CN" altLang="en-US" sz="2400" dirty="0"/>
              <a:t>开始，逐步进行“归约”，直至归约出文法的开始符号 </a:t>
            </a:r>
            <a:r>
              <a:rPr lang="en-US" altLang="zh-CN" sz="2400" dirty="0"/>
              <a:t>S</a:t>
            </a:r>
            <a:r>
              <a:rPr lang="zh-CN" altLang="en-US" sz="2400" dirty="0"/>
              <a:t>，则输入串</a:t>
            </a:r>
            <a:r>
              <a:rPr lang="en-US" altLang="zh-CN" sz="2400" dirty="0"/>
              <a:t>α</a:t>
            </a:r>
            <a:r>
              <a:rPr lang="zh-CN" altLang="en-US" sz="2400" dirty="0"/>
              <a:t>是文法</a:t>
            </a:r>
            <a:r>
              <a:rPr lang="en-US" altLang="zh-CN" sz="2400" dirty="0"/>
              <a:t>G</a:t>
            </a:r>
            <a:r>
              <a:rPr lang="zh-CN" altLang="en-US" sz="2400" dirty="0"/>
              <a:t>定义的语言的句子，否则不是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lvl="1"/>
            <a:r>
              <a:rPr kumimoji="1" lang="zh-CN" altLang="en-US" sz="2600" dirty="0">
                <a:latin typeface="宋体" pitchFamily="2" charset="-122"/>
              </a:rPr>
              <a:t>归约是推导的逆过程</a:t>
            </a:r>
            <a:endParaRPr kumimoji="1" lang="en-US" altLang="zh-CN" sz="2600" dirty="0">
              <a:latin typeface="宋体" pitchFamily="2" charset="-122"/>
            </a:endParaRPr>
          </a:p>
          <a:p>
            <a:pPr lvl="1"/>
            <a:r>
              <a:rPr kumimoji="1" lang="zh-CN" altLang="en-US" sz="2600" dirty="0">
                <a:latin typeface="宋体" pitchFamily="2" charset="-122"/>
              </a:rPr>
              <a:t>每步归约时，存在如何选择句型</a:t>
            </a:r>
            <a:r>
              <a:rPr kumimoji="1" lang="en-US" altLang="zh-CN" sz="2600" dirty="0">
                <a:latin typeface="宋体" pitchFamily="2" charset="-122"/>
              </a:rPr>
              <a:t>α</a:t>
            </a:r>
            <a:r>
              <a:rPr kumimoji="1" lang="zh-CN" altLang="en-US" sz="2600" dirty="0">
                <a:latin typeface="宋体" pitchFamily="2" charset="-122"/>
              </a:rPr>
              <a:t>的子串</a:t>
            </a:r>
            <a:r>
              <a:rPr kumimoji="1" lang="en-US" altLang="zh-CN" sz="2600" dirty="0">
                <a:latin typeface="Times New Roman" pitchFamily="18" charset="0"/>
              </a:rPr>
              <a:t>β</a:t>
            </a:r>
            <a:r>
              <a:rPr kumimoji="1" lang="zh-CN" altLang="en-US" sz="2600" dirty="0">
                <a:latin typeface="宋体" pitchFamily="2" charset="-122"/>
              </a:rPr>
              <a:t>进行归约的问题</a:t>
            </a:r>
            <a:r>
              <a:rPr kumimoji="1" lang="en-US" altLang="zh-CN" sz="2600" dirty="0">
                <a:latin typeface="宋体" pitchFamily="2" charset="-122"/>
              </a:rPr>
              <a:t>(α=</a:t>
            </a:r>
            <a:r>
              <a:rPr kumimoji="1" lang="en-US" altLang="zh-CN" sz="2600" dirty="0">
                <a:latin typeface="Times New Roman" pitchFamily="18" charset="0"/>
              </a:rPr>
              <a:t>β δ</a:t>
            </a:r>
            <a:r>
              <a:rPr kumimoji="1" lang="en-US" altLang="zh-CN" sz="2600" dirty="0">
                <a:latin typeface="宋体" pitchFamily="2" charset="-122"/>
              </a:rPr>
              <a:t>)</a:t>
            </a:r>
          </a:p>
          <a:p>
            <a:r>
              <a:rPr kumimoji="1" lang="zh-CN" altLang="en-US" sz="3200" dirty="0">
                <a:latin typeface="宋体" pitchFamily="2" charset="-122"/>
              </a:rPr>
              <a:t>方案：按句柄归约</a:t>
            </a:r>
            <a:r>
              <a:rPr kumimoji="1" lang="en-US" altLang="zh-CN" sz="3200" dirty="0">
                <a:latin typeface="宋体" pitchFamily="2" charset="-122"/>
              </a:rPr>
              <a:t>-</a:t>
            </a:r>
            <a:r>
              <a:rPr kumimoji="1" lang="zh-CN" altLang="en-US" sz="3200" dirty="0">
                <a:latin typeface="宋体" pitchFamily="2" charset="-122"/>
              </a:rPr>
              <a:t>规范归约</a:t>
            </a:r>
            <a:r>
              <a:rPr kumimoji="1" lang="en-US" altLang="zh-CN" sz="3200" dirty="0">
                <a:latin typeface="宋体" pitchFamily="2" charset="-122"/>
              </a:rPr>
              <a:t>(</a:t>
            </a:r>
            <a:r>
              <a:rPr kumimoji="1" lang="zh-CN" altLang="en-US" sz="3200" dirty="0">
                <a:latin typeface="宋体" pitchFamily="2" charset="-122"/>
              </a:rPr>
              <a:t>移进</a:t>
            </a:r>
            <a:r>
              <a:rPr kumimoji="1" lang="en-US" altLang="zh-CN" sz="3200" dirty="0">
                <a:latin typeface="宋体" pitchFamily="2" charset="-122"/>
              </a:rPr>
              <a:t>-</a:t>
            </a:r>
            <a:r>
              <a:rPr kumimoji="1" lang="zh-CN" altLang="en-US" sz="3200" dirty="0">
                <a:latin typeface="宋体" pitchFamily="2" charset="-122"/>
              </a:rPr>
              <a:t>归约</a:t>
            </a:r>
            <a:r>
              <a:rPr kumimoji="1" lang="en-US" altLang="zh-CN" sz="3200" dirty="0">
                <a:latin typeface="宋体" pitchFamily="2" charset="-122"/>
              </a:rPr>
              <a:t>)</a:t>
            </a:r>
          </a:p>
          <a:p>
            <a:pPr lvl="1"/>
            <a:r>
              <a:rPr kumimoji="1" lang="zh-CN" altLang="en-US" sz="2600" dirty="0">
                <a:latin typeface="宋体" pitchFamily="2" charset="-122"/>
              </a:rPr>
              <a:t>简单优先分析法</a:t>
            </a:r>
            <a:r>
              <a:rPr kumimoji="1" lang="en-US" altLang="zh-CN" sz="2600" dirty="0">
                <a:latin typeface="宋体" pitchFamily="2" charset="-122"/>
              </a:rPr>
              <a:t>(</a:t>
            </a:r>
            <a:r>
              <a:rPr kumimoji="1" lang="zh-CN" altLang="en-US" sz="2600" dirty="0">
                <a:latin typeface="宋体" pitchFamily="2" charset="-122"/>
              </a:rPr>
              <a:t>第</a:t>
            </a:r>
            <a:r>
              <a:rPr kumimoji="1" lang="en-US" altLang="zh-CN" sz="2600" dirty="0">
                <a:latin typeface="宋体" pitchFamily="2" charset="-122"/>
              </a:rPr>
              <a:t>5</a:t>
            </a:r>
            <a:r>
              <a:rPr kumimoji="1" lang="zh-CN" altLang="en-US" sz="2600" dirty="0">
                <a:latin typeface="宋体" pitchFamily="2" charset="-122"/>
              </a:rPr>
              <a:t>章</a:t>
            </a:r>
            <a:r>
              <a:rPr kumimoji="1" lang="en-US" altLang="zh-CN" sz="2600" dirty="0">
                <a:latin typeface="宋体" pitchFamily="2" charset="-122"/>
              </a:rPr>
              <a:t>)</a:t>
            </a:r>
          </a:p>
          <a:p>
            <a:pPr lvl="1"/>
            <a:r>
              <a:rPr kumimoji="1" lang="en-US" altLang="zh-CN" sz="2600" dirty="0">
                <a:latin typeface="宋体" pitchFamily="2" charset="-122"/>
              </a:rPr>
              <a:t>LR</a:t>
            </a:r>
            <a:r>
              <a:rPr kumimoji="1" lang="zh-CN" altLang="en-US" sz="2600" dirty="0">
                <a:latin typeface="宋体" pitchFamily="2" charset="-122"/>
              </a:rPr>
              <a:t>分析法</a:t>
            </a:r>
            <a:r>
              <a:rPr kumimoji="1" lang="en-US" altLang="zh-CN" sz="2600" dirty="0">
                <a:latin typeface="宋体" pitchFamily="2" charset="-122"/>
              </a:rPr>
              <a:t>(</a:t>
            </a:r>
            <a:r>
              <a:rPr kumimoji="1" lang="zh-CN" altLang="en-US" sz="2600" dirty="0">
                <a:latin typeface="宋体" pitchFamily="2" charset="-122"/>
              </a:rPr>
              <a:t>第</a:t>
            </a:r>
            <a:r>
              <a:rPr kumimoji="1" lang="en-US" altLang="zh-CN" sz="2600" dirty="0">
                <a:latin typeface="宋体" pitchFamily="2" charset="-122"/>
              </a:rPr>
              <a:t>6</a:t>
            </a:r>
            <a:r>
              <a:rPr kumimoji="1" lang="zh-CN" altLang="en-US" sz="2600" dirty="0">
                <a:latin typeface="宋体" pitchFamily="2" charset="-122"/>
              </a:rPr>
              <a:t>章</a:t>
            </a:r>
            <a:r>
              <a:rPr kumimoji="1" lang="en-US" altLang="zh-CN" sz="2600" dirty="0">
                <a:latin typeface="宋体" pitchFamily="2" charset="-122"/>
              </a:rPr>
              <a:t>)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219251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FEDEA-CB97-4D45-B9CB-D4335266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A25097-2EDC-4B8A-814B-5495F21B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7010"/>
          </a:xfrm>
        </p:spPr>
        <p:txBody>
          <a:bodyPr/>
          <a:lstStyle/>
          <a:p>
            <a:r>
              <a:rPr lang="zh-CN" altLang="en-US" dirty="0"/>
              <a:t>归约串的选择难题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DC824F-1A06-4AB4-B4D3-CEC76F81D884}"/>
              </a:ext>
            </a:extLst>
          </p:cNvPr>
          <p:cNvSpPr txBox="1"/>
          <p:nvPr/>
        </p:nvSpPr>
        <p:spPr>
          <a:xfrm>
            <a:off x="7900411" y="1336857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7002D8-A74A-4A88-B064-85C4A2717851}"/>
              </a:ext>
            </a:extLst>
          </p:cNvPr>
          <p:cNvSpPr txBox="1"/>
          <p:nvPr/>
        </p:nvSpPr>
        <p:spPr>
          <a:xfrm>
            <a:off x="7555448" y="3340636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78B5C7-C894-4DC5-84CE-E150B8042BEA}"/>
              </a:ext>
            </a:extLst>
          </p:cNvPr>
          <p:cNvSpPr txBox="1"/>
          <p:nvPr/>
        </p:nvSpPr>
        <p:spPr>
          <a:xfrm>
            <a:off x="8825906" y="3344959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0BB88E-80C4-4040-A427-4078CCEA970B}"/>
              </a:ext>
            </a:extLst>
          </p:cNvPr>
          <p:cNvSpPr txBox="1"/>
          <p:nvPr/>
        </p:nvSpPr>
        <p:spPr>
          <a:xfrm>
            <a:off x="6897443" y="3363899"/>
            <a:ext cx="29848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26E893-E0DC-4DD8-83F4-F63827BBD55D}"/>
              </a:ext>
            </a:extLst>
          </p:cNvPr>
          <p:cNvSpPr txBox="1"/>
          <p:nvPr/>
        </p:nvSpPr>
        <p:spPr>
          <a:xfrm>
            <a:off x="7893577" y="2456974"/>
            <a:ext cx="3561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C3BC76-15FA-4330-9448-D74BBF55550E}"/>
              </a:ext>
            </a:extLst>
          </p:cNvPr>
          <p:cNvSpPr txBox="1"/>
          <p:nvPr/>
        </p:nvSpPr>
        <p:spPr>
          <a:xfrm>
            <a:off x="8190677" y="3340636"/>
            <a:ext cx="3129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D3C595A-E7E8-4E43-8AA5-2372393FABC8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046683" y="1736967"/>
            <a:ext cx="1017395" cy="162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86EC93A-92A2-42D1-8B2F-924D828F307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8064078" y="1736967"/>
            <a:ext cx="7593" cy="7200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1BCF422-FB8B-4A2B-9779-F48D19C9325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064078" y="1736967"/>
            <a:ext cx="918282" cy="1607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A64076E-F3B7-457D-93F1-ABE026195779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7711902" y="2857084"/>
            <a:ext cx="359769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3CD32DB-974E-49C4-83A3-AC3B443B21E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071671" y="2857084"/>
            <a:ext cx="275460" cy="483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39229E4-F62C-42C9-AB99-78AE3A211E0F}"/>
              </a:ext>
            </a:extLst>
          </p:cNvPr>
          <p:cNvSpPr txBox="1"/>
          <p:nvPr/>
        </p:nvSpPr>
        <p:spPr>
          <a:xfrm>
            <a:off x="602793" y="3692603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教材例</a:t>
            </a:r>
            <a:r>
              <a:rPr lang="en-US" altLang="zh-CN" sz="2400" dirty="0"/>
              <a:t>2.9(p30)</a:t>
            </a:r>
            <a:endParaRPr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F86C86-F37C-4305-88A9-07C2590892D0}"/>
              </a:ext>
            </a:extLst>
          </p:cNvPr>
          <p:cNvSpPr txBox="1"/>
          <p:nvPr/>
        </p:nvSpPr>
        <p:spPr>
          <a:xfrm>
            <a:off x="4615237" y="6027069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自底向上的分析过程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93EF7E-BF9D-48E9-AEE9-86AE3D64DC14}"/>
              </a:ext>
            </a:extLst>
          </p:cNvPr>
          <p:cNvSpPr txBox="1"/>
          <p:nvPr/>
        </p:nvSpPr>
        <p:spPr>
          <a:xfrm>
            <a:off x="602793" y="4415878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分析目标：</a:t>
            </a:r>
            <a:r>
              <a:rPr lang="en-US" altLang="zh-CN" sz="2400" dirty="0"/>
              <a:t>w = </a:t>
            </a:r>
            <a:r>
              <a:rPr lang="en-US" altLang="zh-CN" sz="2400" dirty="0">
                <a:solidFill>
                  <a:srgbClr val="FF0000"/>
                </a:solidFill>
              </a:rPr>
              <a:t>cabd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9439958-4081-4210-9DA9-071E62AE4D84}"/>
              </a:ext>
            </a:extLst>
          </p:cNvPr>
          <p:cNvSpPr txBox="1"/>
          <p:nvPr/>
        </p:nvSpPr>
        <p:spPr>
          <a:xfrm>
            <a:off x="6515487" y="4154268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ab</a:t>
            </a:r>
            <a:r>
              <a:rPr lang="zh-CN" altLang="en-US" sz="2800" dirty="0"/>
              <a:t>的选择</a:t>
            </a:r>
            <a:r>
              <a:rPr lang="en-US" altLang="zh-CN" sz="2800" dirty="0"/>
              <a:t>,</a:t>
            </a:r>
            <a:r>
              <a:rPr lang="zh-CN" altLang="en-US" sz="2800" dirty="0"/>
              <a:t>导致回溯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FF83E04-6E53-6722-E6C4-169E8ADAF405}"/>
              </a:ext>
            </a:extLst>
          </p:cNvPr>
          <p:cNvSpPr/>
          <p:nvPr/>
        </p:nvSpPr>
        <p:spPr>
          <a:xfrm>
            <a:off x="920792" y="1634491"/>
            <a:ext cx="2600960" cy="1748878"/>
          </a:xfrm>
          <a:prstGeom prst="roundRect">
            <a:avLst>
              <a:gd name="adj" fmla="val 549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G[S]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</a:p>
          <a:p>
            <a:pPr algn="just"/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       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S→cAd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just"/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        2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A→a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just"/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        3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A→ab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770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75C23-0179-495B-89EE-2075350C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42FBB-5AE1-489A-9814-49CC1A2F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自底向上：简单优先分析法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B9E7BE-C30B-4F49-A883-39265C0BBB36}"/>
              </a:ext>
            </a:extLst>
          </p:cNvPr>
          <p:cNvSpPr txBox="1"/>
          <p:nvPr/>
        </p:nvSpPr>
        <p:spPr>
          <a:xfrm>
            <a:off x="7083454" y="6166556"/>
            <a:ext cx="2954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自底向上的分析过程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C7D2E1-69EF-4494-9919-3906E062ACC7}"/>
              </a:ext>
            </a:extLst>
          </p:cNvPr>
          <p:cNvSpPr txBox="1"/>
          <p:nvPr/>
        </p:nvSpPr>
        <p:spPr>
          <a:xfrm>
            <a:off x="843600" y="1627914"/>
            <a:ext cx="345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分析目标：</a:t>
            </a:r>
            <a:r>
              <a:rPr lang="en-US" altLang="zh-CN" sz="2800" dirty="0"/>
              <a:t>w = </a:t>
            </a:r>
            <a:r>
              <a:rPr lang="en-US" altLang="zh-CN" sz="2800" dirty="0">
                <a:solidFill>
                  <a:srgbClr val="FF0000"/>
                </a:solidFill>
              </a:rPr>
              <a:t>cabd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C812B1-9F42-4353-87AB-F0C8DE46A94D}"/>
              </a:ext>
            </a:extLst>
          </p:cNvPr>
          <p:cNvSpPr txBox="1"/>
          <p:nvPr/>
        </p:nvSpPr>
        <p:spPr>
          <a:xfrm>
            <a:off x="843600" y="6166461"/>
            <a:ext cx="600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c &lt;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 &gt;d           #&lt;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zh-CN" sz="2400" dirty="0">
                <a:latin typeface="+mn-ea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d</a:t>
            </a:r>
            <a:r>
              <a:rPr lang="en-US" altLang="zh-CN" sz="2400" dirty="0">
                <a:latin typeface="+mn-ea"/>
              </a:rPr>
              <a:t>&gt;#</a:t>
            </a:r>
            <a:endParaRPr lang="zh-CN" altLang="en-US" sz="2400" dirty="0">
              <a:latin typeface="+mn-ea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DA8C477-A7CC-F737-2E57-46622CF56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11839"/>
              </p:ext>
            </p:extLst>
          </p:nvPr>
        </p:nvGraphicFramePr>
        <p:xfrm>
          <a:off x="843600" y="2312299"/>
          <a:ext cx="3335656" cy="3485040"/>
        </p:xfrm>
        <a:graphic>
          <a:graphicData uri="http://schemas.openxmlformats.org/drawingml/2006/table">
            <a:tbl>
              <a:tblPr firstRow="1" bandRow="1">
                <a:effectLst/>
                <a:tableStyleId>{BC89EF96-8CEA-46FF-86C4-4CE0E7609802}</a:tableStyleId>
              </a:tblPr>
              <a:tblGrid>
                <a:gridCol w="416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9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6957">
                  <a:extLst>
                    <a:ext uri="{9D8B030D-6E8A-4147-A177-3AD203B41FA5}">
                      <a16:colId xmlns:a16="http://schemas.microsoft.com/office/drawing/2014/main" val="2328613322"/>
                    </a:ext>
                  </a:extLst>
                </a:gridCol>
                <a:gridCol w="416957">
                  <a:extLst>
                    <a:ext uri="{9D8B030D-6E8A-4147-A177-3AD203B41FA5}">
                      <a16:colId xmlns:a16="http://schemas.microsoft.com/office/drawing/2014/main" val="3069529397"/>
                    </a:ext>
                  </a:extLst>
                </a:gridCol>
                <a:gridCol w="416957">
                  <a:extLst>
                    <a:ext uri="{9D8B030D-6E8A-4147-A177-3AD203B41FA5}">
                      <a16:colId xmlns:a16="http://schemas.microsoft.com/office/drawing/2014/main" val="2143432366"/>
                    </a:ext>
                  </a:extLst>
                </a:gridCol>
                <a:gridCol w="4169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563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+mj-lt"/>
                        <a:buAutoNum type="arabicPeriod"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7425951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0787142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66682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070559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6D31F82-68E2-3A8C-014A-B29BB9556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723598"/>
              </p:ext>
            </p:extLst>
          </p:nvPr>
        </p:nvGraphicFramePr>
        <p:xfrm>
          <a:off x="4682630" y="2253325"/>
          <a:ext cx="6758799" cy="3657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42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3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7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63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步骤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符号栈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输入串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ACTION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#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abd</a:t>
                      </a:r>
                      <a:r>
                        <a:rPr lang="en-US" altLang="zh-CN" sz="2400" dirty="0"/>
                        <a:t>#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Shift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#c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a</a:t>
                      </a: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bd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Shift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#ca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bd#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Shift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#c</a:t>
                      </a:r>
                      <a:r>
                        <a:rPr lang="en-US" altLang="zh-CN" sz="2400" b="0" u="sng" baseline="0" dirty="0">
                          <a:solidFill>
                            <a:srgbClr val="0000FF"/>
                          </a:solidFill>
                        </a:rPr>
                        <a:t>ab</a:t>
                      </a:r>
                      <a:endParaRPr lang="zh-CN" altLang="en-US" sz="2400" b="0" u="sng" baseline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d#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Reduce(</a:t>
                      </a:r>
                      <a:r>
                        <a:rPr lang="en-US" altLang="zh-CN" sz="24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A→ab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7425951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#c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A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d#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Shift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0787142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r>
                        <a:rPr kumimoji="0" lang="en-US" altLang="zh-CN" sz="2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cAd</a:t>
                      </a:r>
                      <a:endParaRPr kumimoji="0" lang="zh-CN" altLang="en-US" sz="2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Reduce(</a:t>
                      </a:r>
                      <a:r>
                        <a:rPr lang="en-US" altLang="zh-CN" sz="24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S→cAd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66682"/>
                  </a:ext>
                </a:extLst>
              </a:tr>
              <a:tr h="43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#S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acccept</a:t>
                      </a:r>
                      <a:endPara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0705596"/>
                  </a:ext>
                </a:extLst>
              </a:tr>
            </a:tbl>
          </a:graphicData>
        </a:graphic>
      </p:graphicFrame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C7C305C-01DD-06E7-A76E-80669D7B706C}"/>
              </a:ext>
            </a:extLst>
          </p:cNvPr>
          <p:cNvSpPr/>
          <p:nvPr/>
        </p:nvSpPr>
        <p:spPr>
          <a:xfrm>
            <a:off x="7106314" y="262468"/>
            <a:ext cx="2600960" cy="1748878"/>
          </a:xfrm>
          <a:prstGeom prst="roundRect">
            <a:avLst>
              <a:gd name="adj" fmla="val 549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G[S]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</a:p>
          <a:p>
            <a:pPr algn="just"/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       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S→cAd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just"/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        2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A→a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just"/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        3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．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A→ab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154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3D56D-FCEF-47DF-8DD3-A4C8F8ED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E82A6-D955-4B30-85D5-C327DD36E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6430608" cy="833027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短语，直接短语，句柄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>
                <a:extLst>
                  <a:ext uri="{FF2B5EF4-FFF2-40B4-BE49-F238E27FC236}">
                    <a16:creationId xmlns:a16="http://schemas.microsoft.com/office/drawing/2014/main" id="{D39EC373-BEB8-441E-91DB-404613C2D4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938" y="1698199"/>
                <a:ext cx="11320451" cy="47679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indent="595313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5969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indent="0" eaLnBrk="1" hangingPunct="1">
                  <a:spcBef>
                    <a:spcPct val="50000"/>
                  </a:spcBef>
                  <a:defRPr/>
                </a:pPr>
                <a:r>
                  <a:rPr kumimoji="1" lang="zh-CN" altLang="en-US" sz="2800" dirty="0">
                    <a:latin typeface="+mn-ea"/>
                    <a:ea typeface="+mn-ea"/>
                  </a:rPr>
                  <a:t>   文法</a:t>
                </a:r>
                <a:r>
                  <a:rPr kumimoji="1" lang="en-US" altLang="zh-CN" sz="2800" dirty="0">
                    <a:latin typeface="+mn-ea"/>
                    <a:ea typeface="+mn-ea"/>
                  </a:rPr>
                  <a:t>G[S]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有：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zh-CN" altLang="en-US" sz="28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zh-CN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kumimoji="1" lang="en-US" altLang="zh-CN" sz="2800" dirty="0">
                    <a:latin typeface="+mn-ea"/>
                    <a:ea typeface="+mn-ea"/>
                  </a:rPr>
                  <a:t>, 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且</a:t>
                </a:r>
                <a:r>
                  <a:rPr kumimoji="1" lang="en-US" altLang="zh-CN" sz="28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</m:e>
                    </m:groupChr>
                    <m:r>
                      <a:rPr kumimoji="1" lang="zh-CN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endParaRPr kumimoji="1" lang="en-US" altLang="zh-CN" sz="28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342900" indent="-342900">
                  <a:spcBef>
                    <a:spcPct val="50000"/>
                  </a:spcBef>
                  <a:buFont typeface="Symbol" panose="05050102010706020507" pitchFamily="18" charset="2"/>
                  <a:buChar char="Þ"/>
                  <a:defRPr/>
                </a:pPr>
                <a:r>
                  <a:rPr kumimoji="1" lang="zh-CN" altLang="en-US" sz="28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kumimoji="1" lang="zh-CN" altLang="en-US" sz="2800" dirty="0">
                    <a:latin typeface="+mn-ea"/>
                    <a:ea typeface="+mn-ea"/>
                  </a:rPr>
                  <a:t>是句型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zh-CN" alt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kumimoji="1" lang="zh-CN" altLang="en-US" sz="2800" dirty="0">
                    <a:latin typeface="+mn-ea"/>
                    <a:ea typeface="+mn-ea"/>
                  </a:rPr>
                  <a:t>相对于非终结符</a:t>
                </a:r>
                <a:r>
                  <a:rPr kumimoji="1" lang="en-US" altLang="zh-CN" sz="2800" dirty="0">
                    <a:latin typeface="+mn-ea"/>
                    <a:ea typeface="+mn-ea"/>
                  </a:rPr>
                  <a:t>A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的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短语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。 </a:t>
                </a:r>
                <a:br>
                  <a:rPr kumimoji="1" lang="en-US" altLang="zh-CN" sz="2800" dirty="0">
                    <a:latin typeface="+mn-ea"/>
                    <a:ea typeface="+mn-ea"/>
                  </a:rPr>
                </a:br>
                <a:br>
                  <a:rPr kumimoji="1" lang="en-US" altLang="zh-CN" sz="1000" dirty="0">
                    <a:latin typeface="+mn-ea"/>
                    <a:ea typeface="+mn-ea"/>
                  </a:rPr>
                </a:br>
                <a:r>
                  <a:rPr lang="en-US" altLang="zh-CN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※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任一</a:t>
                </a:r>
                <a:r>
                  <a:rPr lang="zh-CN" altLang="en-US" sz="2800" dirty="0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子树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叶节点符号串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皆为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短语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endParaRPr kumimoji="1" lang="en-US" altLang="zh-CN" sz="2800" dirty="0">
                  <a:latin typeface="+mn-ea"/>
                  <a:ea typeface="+mn-ea"/>
                </a:endParaRPr>
              </a:p>
              <a:p>
                <a:pPr indent="0" eaLnBrk="1" hangingPunct="1">
                  <a:spcBef>
                    <a:spcPct val="50000"/>
                  </a:spcBef>
                  <a:defRPr/>
                </a:pPr>
                <a:r>
                  <a:rPr kumimoji="1" lang="en-US" altLang="zh-CN" sz="2800" dirty="0">
                    <a:latin typeface="+mn-ea"/>
                    <a:ea typeface="+mn-ea"/>
                  </a:rPr>
                  <a:t>   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特别地，</a:t>
                </a:r>
                <a:r>
                  <a:rPr kumimoji="1" lang="en-US" altLang="zh-CN" sz="28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>
                        <a:latin typeface="Cambria Math" panose="02040503050406030204" pitchFamily="18" charset="0"/>
                        <a:ea typeface="+mn-ea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1" lang="en-US" altLang="zh-CN" sz="2800" b="0" i="1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  <m:r>
                      <a:rPr kumimoji="1" lang="zh-CN" altLang="en-US" sz="2800" b="0" i="1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en-US" altLang="zh-CN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kumimoji="1" lang="zh-CN" altLang="en-US" sz="2800" b="0" i="1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  <m:groupChr>
                      <m:groupChrPr>
                        <m:chr m:val="⇒"/>
                        <m:vertJc m:val="bot"/>
                        <m:ctrlPr>
                          <a:rPr kumimoji="1" lang="zh-CN" altLang="en-US" sz="28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/>
                    </m:groupChr>
                    <m:r>
                      <a:rPr kumimoji="1" lang="zh-CN" altLang="en-US" sz="2800" b="0" i="1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zh-CN" alt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  <m:r>
                      <a:rPr kumimoji="1" lang="zh-CN" altLang="en-US" sz="2800" b="0" i="1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kumimoji="1" lang="en-US" altLang="zh-CN" sz="2800" dirty="0">
                    <a:latin typeface="+mn-ea"/>
                    <a:ea typeface="+mn-ea"/>
                  </a:rPr>
                  <a:t>, 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⟹</m:t>
                    </m:r>
                    <m:r>
                      <a:rPr kumimoji="1" lang="zh-CN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endParaRPr kumimoji="1" lang="en-US" altLang="zh-CN" sz="2800" dirty="0">
                  <a:latin typeface="+mn-ea"/>
                  <a:ea typeface="+mn-ea"/>
                </a:endParaRPr>
              </a:p>
              <a:p>
                <a:pPr marL="457200" indent="-457200">
                  <a:spcBef>
                    <a:spcPct val="50000"/>
                  </a:spcBef>
                  <a:buFont typeface="Symbol" panose="05050102010706020507" pitchFamily="18" charset="2"/>
                  <a:buChar char="Þ"/>
                  <a:defRPr/>
                </a:pP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kumimoji="1" lang="zh-CN" altLang="en-US" sz="2800" dirty="0">
                    <a:latin typeface="+mn-ea"/>
                    <a:ea typeface="+mn-ea"/>
                  </a:rPr>
                  <a:t>是句型</a:t>
                </a:r>
                <a14:m>
                  <m:oMath xmlns:m="http://schemas.openxmlformats.org/officeDocument/2006/math"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𝛼</m:t>
                    </m:r>
                    <m:r>
                      <a:rPr kumimoji="1" lang="zh-CN" alt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+mn-ea"/>
                      </a:rPr>
                      <m:t>𝛿</m:t>
                    </m:r>
                  </m:oMath>
                </a14:m>
                <a:r>
                  <a:rPr kumimoji="1" lang="zh-CN" altLang="en-US" sz="2800" dirty="0">
                    <a:latin typeface="+mn-ea"/>
                    <a:ea typeface="+mn-ea"/>
                  </a:rPr>
                  <a:t>相对于规则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kumimoji="1"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⟶</m:t>
                    </m:r>
                    <m:r>
                      <a:rPr kumimoji="1" lang="zh-CN" alt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kumimoji="1" lang="zh-CN" altLang="en-US" sz="2800" dirty="0">
                    <a:latin typeface="+mn-ea"/>
                    <a:ea typeface="+mn-ea"/>
                  </a:rPr>
                  <a:t>的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直接短语</a:t>
                </a:r>
                <a:r>
                  <a:rPr kumimoji="1" lang="en-US" altLang="zh-CN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(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简单短语）</a:t>
                </a:r>
                <a:endParaRPr kumimoji="1" lang="en-US" altLang="zh-CN" sz="2800" dirty="0">
                  <a:latin typeface="+mn-ea"/>
                  <a:ea typeface="+mn-ea"/>
                </a:endParaRPr>
              </a:p>
              <a:p>
                <a:pPr indent="0">
                  <a:spcBef>
                    <a:spcPct val="50000"/>
                  </a:spcBef>
                  <a:defRPr/>
                </a:pPr>
                <a:br>
                  <a:rPr kumimoji="1" lang="en-US" altLang="zh-CN" sz="1000" dirty="0">
                    <a:latin typeface="+mn-ea"/>
                    <a:ea typeface="+mn-ea"/>
                  </a:rPr>
                </a:br>
                <a:r>
                  <a:rPr lang="en-US" altLang="zh-CN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※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若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子树的根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是子树所有叶节点的父亲，则叶节点符号串为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简单短语</a:t>
                </a:r>
                <a:r>
                  <a:rPr lang="zh-CN" altLang="en-US" sz="28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endParaRPr kumimoji="1" lang="en-US" altLang="zh-CN" sz="28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indent="0">
                  <a:spcBef>
                    <a:spcPct val="50000"/>
                  </a:spcBef>
                  <a:defRPr/>
                </a:pPr>
                <a:r>
                  <a:rPr kumimoji="1" lang="zh-CN" altLang="en-US" sz="2800" dirty="0">
                    <a:latin typeface="+mn-ea"/>
                    <a:ea typeface="+mn-ea"/>
                  </a:rPr>
                  <a:t>右句型的最左直接短语，称为该句型的</a:t>
                </a:r>
                <a:r>
                  <a:rPr kumimoji="1" lang="zh-CN" altLang="en-US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  <a:ea typeface="+mn-ea"/>
                  </a:rPr>
                  <a:t>句柄</a:t>
                </a:r>
                <a:r>
                  <a:rPr kumimoji="1" lang="zh-CN" altLang="en-US" sz="2800" dirty="0">
                    <a:latin typeface="+mn-ea"/>
                    <a:ea typeface="+mn-ea"/>
                  </a:rPr>
                  <a:t>。 </a:t>
                </a:r>
              </a:p>
            </p:txBody>
          </p:sp>
        </mc:Choice>
        <mc:Fallback xmlns="">
          <p:sp>
            <p:nvSpPr>
              <p:cNvPr id="5" name="Text Box 4">
                <a:extLst>
                  <a:ext uri="{FF2B5EF4-FFF2-40B4-BE49-F238E27FC236}">
                    <a16:creationId xmlns:a16="http://schemas.microsoft.com/office/drawing/2014/main" id="{D39EC373-BEB8-441E-91DB-404613C2D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938" y="1698199"/>
                <a:ext cx="11320451" cy="4767908"/>
              </a:xfrm>
              <a:prstGeom prst="rect">
                <a:avLst/>
              </a:prstGeom>
              <a:blipFill>
                <a:blip r:embed="rId2"/>
                <a:stretch>
                  <a:fillRect l="-1131" r="-108" b="-33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D5DFE433-B507-65A2-2C53-0514E8C33006}"/>
              </a:ext>
            </a:extLst>
          </p:cNvPr>
          <p:cNvSpPr/>
          <p:nvPr/>
        </p:nvSpPr>
        <p:spPr>
          <a:xfrm>
            <a:off x="7786798" y="1921148"/>
            <a:ext cx="2600960" cy="1748878"/>
          </a:xfrm>
          <a:prstGeom prst="roundRect">
            <a:avLst>
              <a:gd name="adj" fmla="val 549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D7A47B2-8CFF-75F7-946C-C11DA6647515}"/>
              </a:ext>
            </a:extLst>
          </p:cNvPr>
          <p:cNvGrpSpPr/>
          <p:nvPr/>
        </p:nvGrpSpPr>
        <p:grpSpPr>
          <a:xfrm>
            <a:off x="8311833" y="1937893"/>
            <a:ext cx="1595310" cy="1748814"/>
            <a:chOff x="7631349" y="279213"/>
            <a:chExt cx="1595310" cy="1748814"/>
          </a:xfrm>
        </p:grpSpPr>
        <p:sp>
          <p:nvSpPr>
            <p:cNvPr id="8" name="Line 22">
              <a:extLst>
                <a:ext uri="{FF2B5EF4-FFF2-40B4-BE49-F238E27FC236}">
                  <a16:creationId xmlns:a16="http://schemas.microsoft.com/office/drawing/2014/main" id="{DEB252BE-2724-4401-9F53-2969C78836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65977" y="696329"/>
              <a:ext cx="228600" cy="2068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377"/>
              <a:endParaRPr lang="en-CN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Line 23">
              <a:extLst>
                <a:ext uri="{FF2B5EF4-FFF2-40B4-BE49-F238E27FC236}">
                  <a16:creationId xmlns:a16="http://schemas.microsoft.com/office/drawing/2014/main" id="{9B411436-6312-4598-BFEE-79498073D3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79145" y="937656"/>
              <a:ext cx="152400" cy="137901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377"/>
              <a:endParaRPr lang="en-CN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Line 24">
              <a:extLst>
                <a:ext uri="{FF2B5EF4-FFF2-40B4-BE49-F238E27FC236}">
                  <a16:creationId xmlns:a16="http://schemas.microsoft.com/office/drawing/2014/main" id="{21933DDB-2945-44B0-8F81-CC12D9A37B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12545" y="730805"/>
              <a:ext cx="0" cy="1379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377"/>
              <a:endParaRPr lang="en-CN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Line 25">
              <a:extLst>
                <a:ext uri="{FF2B5EF4-FFF2-40B4-BE49-F238E27FC236}">
                  <a16:creationId xmlns:a16="http://schemas.microsoft.com/office/drawing/2014/main" id="{42F16536-7101-4FD6-BF00-C436D5563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12545" y="937657"/>
              <a:ext cx="0" cy="68950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377"/>
              <a:endParaRPr lang="en-CN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Line 26">
              <a:extLst>
                <a:ext uri="{FF2B5EF4-FFF2-40B4-BE49-F238E27FC236}">
                  <a16:creationId xmlns:a16="http://schemas.microsoft.com/office/drawing/2014/main" id="{0086F3FE-BED5-40CC-87F3-8ED471D22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4945" y="661855"/>
              <a:ext cx="228600" cy="2068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377"/>
              <a:endParaRPr lang="en-CN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Line 27">
              <a:extLst>
                <a:ext uri="{FF2B5EF4-FFF2-40B4-BE49-F238E27FC236}">
                  <a16:creationId xmlns:a16="http://schemas.microsoft.com/office/drawing/2014/main" id="{7103E926-0A4D-4DAE-AA16-B28B9A8929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93545" y="868707"/>
              <a:ext cx="228600" cy="206851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377"/>
              <a:endParaRPr lang="en-CN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Line 28">
              <a:extLst>
                <a:ext uri="{FF2B5EF4-FFF2-40B4-BE49-F238E27FC236}">
                  <a16:creationId xmlns:a16="http://schemas.microsoft.com/office/drawing/2014/main" id="{CD8BB8A2-404F-48D9-A83F-EC8FA53A7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12545" y="1282409"/>
              <a:ext cx="0" cy="13790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377"/>
              <a:endParaRPr lang="en-CN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29">
              <a:extLst>
                <a:ext uri="{FF2B5EF4-FFF2-40B4-BE49-F238E27FC236}">
                  <a16:creationId xmlns:a16="http://schemas.microsoft.com/office/drawing/2014/main" id="{0029241B-9F33-4CD0-BEB1-D1E3B01987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12545" y="1420311"/>
              <a:ext cx="0" cy="206851"/>
            </a:xfrm>
            <a:prstGeom prst="line">
              <a:avLst/>
            </a:prstGeom>
            <a:noFill/>
            <a:ln w="285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914377"/>
              <a:endParaRPr lang="en-CN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BD4DC74-CDCD-7C66-F8E1-90DA124BCAC8}"/>
                </a:ext>
              </a:extLst>
            </p:cNvPr>
            <p:cNvSpPr txBox="1"/>
            <p:nvPr/>
          </p:nvSpPr>
          <p:spPr>
            <a:xfrm>
              <a:off x="8268205" y="279213"/>
              <a:ext cx="27717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44546A"/>
                  </a:solidFill>
                  <a:latin typeface="Times New Roman" panose="02020603050405020304" pitchFamily="18" charset="0"/>
                  <a:ea typeface="等线" panose="02010600030101010101" pitchFamily="2" charset="-122"/>
                </a:rPr>
                <a:t>S</a:t>
              </a:r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4A7B91C4-805B-C4FA-C402-80FF1EDFB832}"/>
                    </a:ext>
                  </a:extLst>
                </p:cNvPr>
                <p:cNvSpPr txBox="1"/>
                <p:nvPr/>
              </p:nvSpPr>
              <p:spPr>
                <a:xfrm>
                  <a:off x="7631349" y="997123"/>
                  <a:ext cx="2771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𝛼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4A7B91C4-805B-C4FA-C402-80FF1EDFB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1349" y="997123"/>
                  <a:ext cx="277177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B8FA298-9934-3EBA-94E8-BACEA68FEC73}"/>
                </a:ext>
              </a:extLst>
            </p:cNvPr>
            <p:cNvSpPr txBox="1"/>
            <p:nvPr/>
          </p:nvSpPr>
          <p:spPr>
            <a:xfrm>
              <a:off x="8235931" y="937656"/>
              <a:ext cx="4311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+mn-cs"/>
                </a:rPr>
                <a:t>A</a:t>
              </a:r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90924D7-6708-380F-2F27-51D9F0FA1463}"/>
                    </a:ext>
                  </a:extLst>
                </p:cNvPr>
                <p:cNvSpPr txBox="1"/>
                <p:nvPr/>
              </p:nvSpPr>
              <p:spPr>
                <a:xfrm>
                  <a:off x="8869472" y="981597"/>
                  <a:ext cx="3571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90924D7-6708-380F-2F27-51D9F0FA1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9472" y="981597"/>
                  <a:ext cx="357187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5085" r="-1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EF6F142-CA2B-6021-019A-595F4A921D73}"/>
                    </a:ext>
                  </a:extLst>
                </p:cNvPr>
                <p:cNvSpPr txBox="1"/>
                <p:nvPr/>
              </p:nvSpPr>
              <p:spPr>
                <a:xfrm>
                  <a:off x="8233914" y="1566362"/>
                  <a:ext cx="41433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1EF6F142-CA2B-6021-019A-595F4A921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914" y="1566362"/>
                  <a:ext cx="41433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8824" r="-4412"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54766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示例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[</a:t>
            </a:r>
            <a:r>
              <a:rPr lang="zh-CN" altLang="en-US" sz="2400" dirty="0">
                <a:solidFill>
                  <a:schemeClr val="tx1"/>
                </a:solidFill>
              </a:rPr>
              <a:t>例</a:t>
            </a:r>
            <a:r>
              <a:rPr lang="en-US" altLang="zh-CN" sz="2400" dirty="0">
                <a:solidFill>
                  <a:schemeClr val="tx1"/>
                </a:solidFill>
              </a:rPr>
              <a:t>]  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，分析句型</a:t>
            </a:r>
            <a:r>
              <a:rPr lang="en-US" altLang="zh-CN" sz="2400" dirty="0" err="1">
                <a:solidFill>
                  <a:schemeClr val="tx1"/>
                </a:solidFill>
              </a:rPr>
              <a:t>i+i</a:t>
            </a:r>
            <a:r>
              <a:rPr lang="en-US" altLang="zh-CN" sz="2400" dirty="0">
                <a:solidFill>
                  <a:schemeClr val="tx1"/>
                </a:solidFill>
              </a:rPr>
              <a:t>*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的短语、直接短语和句柄。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教材例</a:t>
            </a:r>
            <a:r>
              <a:rPr lang="en-US" altLang="zh-CN" sz="2400" dirty="0">
                <a:solidFill>
                  <a:schemeClr val="tx1"/>
                </a:solidFill>
              </a:rPr>
              <a:t>2.8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P29</a:t>
            </a:r>
            <a:r>
              <a:rPr lang="zh-CN" altLang="en-US" sz="2400" dirty="0">
                <a:solidFill>
                  <a:schemeClr val="tx1"/>
                </a:solidFill>
              </a:rPr>
              <a:t>的文法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</a:p>
          <a:p>
            <a:pPr marL="0" indent="0" algn="l" eaLnBrk="1" hangingPunct="1">
              <a:buNone/>
            </a:pPr>
            <a:r>
              <a:rPr kumimoji="1" lang="en-US" altLang="zh-CN" sz="2400" b="0" dirty="0">
                <a:latin typeface="+mn-ea"/>
                <a:ea typeface="+mn-ea"/>
              </a:rPr>
              <a:t>        E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E+T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E+T*</a:t>
            </a:r>
            <a:r>
              <a:rPr kumimoji="1"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F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E+T*</a:t>
            </a:r>
            <a:r>
              <a:rPr kumimoji="1"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b="0" baseline="-200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kumimoji="1" lang="en-US" altLang="zh-CN" sz="2400" b="0" baseline="-3000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E+</a:t>
            </a:r>
            <a:r>
              <a:rPr kumimoji="1"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F</a:t>
            </a:r>
            <a:r>
              <a:rPr kumimoji="1" lang="en-US" altLang="zh-CN" sz="2400" b="0" dirty="0">
                <a:latin typeface="+mn-ea"/>
                <a:ea typeface="+mn-ea"/>
              </a:rPr>
              <a:t>*i</a:t>
            </a:r>
            <a:r>
              <a:rPr kumimoji="1" lang="en-US" altLang="zh-CN" sz="2400" b="0" baseline="-20000" dirty="0">
                <a:latin typeface="+mn-ea"/>
                <a:ea typeface="+mn-ea"/>
              </a:rPr>
              <a:t>3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E+</a:t>
            </a:r>
            <a:r>
              <a:rPr kumimoji="1"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b="0" baseline="-200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kumimoji="1" lang="en-US" altLang="zh-CN" sz="2400" b="0" dirty="0">
                <a:latin typeface="+mn-ea"/>
                <a:ea typeface="+mn-ea"/>
              </a:rPr>
              <a:t>*i</a:t>
            </a:r>
            <a:r>
              <a:rPr kumimoji="1" lang="en-US" altLang="zh-CN" sz="2400" b="0" baseline="-20000" dirty="0">
                <a:latin typeface="+mn-ea"/>
                <a:ea typeface="+mn-ea"/>
              </a:rPr>
              <a:t>3</a:t>
            </a:r>
            <a:r>
              <a:rPr kumimoji="1" lang="en-US" altLang="zh-CN" sz="2400" b="0" dirty="0">
                <a:latin typeface="+mn-ea"/>
                <a:ea typeface="+mn-ea"/>
              </a:rPr>
              <a:t>  </a:t>
            </a:r>
          </a:p>
          <a:p>
            <a:pPr marL="0" indent="0" algn="l" eaLnBrk="1" hangingPunct="1">
              <a:buNone/>
            </a:pPr>
            <a:r>
              <a:rPr kumimoji="1" lang="en-US" altLang="zh-CN" sz="2400" b="0" dirty="0">
                <a:latin typeface="+mn-ea"/>
                <a:ea typeface="+mn-ea"/>
              </a:rPr>
              <a:t>          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T+ i</a:t>
            </a:r>
            <a:r>
              <a:rPr kumimoji="1" lang="en-US" altLang="zh-CN" sz="2400" b="0" baseline="-30000" dirty="0">
                <a:latin typeface="+mn-ea"/>
                <a:ea typeface="+mn-ea"/>
              </a:rPr>
              <a:t>2</a:t>
            </a:r>
            <a:r>
              <a:rPr kumimoji="1" lang="en-US" altLang="zh-CN" sz="2400" b="0" dirty="0">
                <a:latin typeface="+mn-ea"/>
                <a:ea typeface="+mn-ea"/>
              </a:rPr>
              <a:t>*i</a:t>
            </a:r>
            <a:r>
              <a:rPr kumimoji="1" lang="en-US" altLang="zh-CN" sz="2400" b="0" baseline="-30000" dirty="0">
                <a:latin typeface="+mn-ea"/>
                <a:ea typeface="+mn-ea"/>
              </a:rPr>
              <a:t>3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F</a:t>
            </a:r>
            <a:r>
              <a:rPr kumimoji="1" lang="en-US" altLang="zh-CN" sz="2400" b="0" dirty="0">
                <a:latin typeface="+mn-ea"/>
                <a:ea typeface="+mn-ea"/>
              </a:rPr>
              <a:t>+ i</a:t>
            </a:r>
            <a:r>
              <a:rPr kumimoji="1" lang="en-US" altLang="zh-CN" sz="2400" b="0" baseline="-30000" dirty="0">
                <a:latin typeface="+mn-ea"/>
                <a:ea typeface="+mn-ea"/>
              </a:rPr>
              <a:t>2</a:t>
            </a:r>
            <a:r>
              <a:rPr kumimoji="1" lang="en-US" altLang="zh-CN" sz="2400" b="0" dirty="0">
                <a:latin typeface="+mn-ea"/>
                <a:ea typeface="+mn-ea"/>
              </a:rPr>
              <a:t>*i</a:t>
            </a:r>
            <a:r>
              <a:rPr kumimoji="1" lang="en-US" altLang="zh-CN" sz="2400" b="0" baseline="-30000" dirty="0">
                <a:latin typeface="+mn-ea"/>
                <a:ea typeface="+mn-ea"/>
              </a:rPr>
              <a:t>3 </a:t>
            </a:r>
            <a:r>
              <a:rPr kumimoji="1" lang="en-US" altLang="zh-CN" sz="2400" b="0" dirty="0">
                <a:latin typeface="+mn-ea"/>
                <a:ea typeface="+mn-ea"/>
                <a:sym typeface="Symbol" pitchFamily="18" charset="2"/>
              </a:rPr>
              <a:t></a:t>
            </a:r>
            <a:r>
              <a:rPr kumimoji="1" lang="en-US" altLang="zh-CN" sz="2400" b="0" dirty="0">
                <a:latin typeface="+mn-ea"/>
                <a:ea typeface="+mn-ea"/>
              </a:rPr>
              <a:t> </a:t>
            </a:r>
            <a:r>
              <a:rPr kumimoji="1" lang="en-US" altLang="zh-CN" sz="2400" b="0" dirty="0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kumimoji="1" lang="en-US" altLang="zh-CN" sz="2400" b="0" baseline="-300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kumimoji="1" lang="en-US" altLang="zh-CN" sz="2400" b="0" dirty="0">
                <a:latin typeface="+mn-ea"/>
                <a:ea typeface="+mn-ea"/>
              </a:rPr>
              <a:t>+ i</a:t>
            </a:r>
            <a:r>
              <a:rPr kumimoji="1" lang="en-US" altLang="zh-CN" sz="2400" b="0" baseline="-30000" dirty="0">
                <a:latin typeface="+mn-ea"/>
                <a:ea typeface="+mn-ea"/>
              </a:rPr>
              <a:t>2</a:t>
            </a:r>
            <a:r>
              <a:rPr kumimoji="1" lang="en-US" altLang="zh-CN" sz="2400" b="0" dirty="0">
                <a:latin typeface="+mn-ea"/>
                <a:ea typeface="+mn-ea"/>
              </a:rPr>
              <a:t>*i</a:t>
            </a:r>
            <a:r>
              <a:rPr kumimoji="1" lang="en-US" altLang="zh-CN" sz="2400" b="0" baseline="-30000" dirty="0">
                <a:latin typeface="+mn-ea"/>
                <a:ea typeface="+mn-ea"/>
              </a:rPr>
              <a:t>3</a:t>
            </a:r>
          </a:p>
          <a:p>
            <a:pPr marL="0" indent="0" algn="l" eaLnBrk="1" hangingPunct="1">
              <a:buNone/>
            </a:pPr>
            <a:endParaRPr kumimoji="1" lang="en-US" altLang="zh-CN" sz="2400" baseline="-30000" dirty="0">
              <a:latin typeface="+mn-ea"/>
              <a:ea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⑴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1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是句型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E+T* i</a:t>
            </a:r>
            <a:r>
              <a:rPr kumimoji="1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的、相对于非终结符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的直接短语；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⑵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1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是句型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E+ i</a:t>
            </a:r>
            <a:r>
              <a:rPr kumimoji="1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* i</a:t>
            </a:r>
            <a:r>
              <a:rPr kumimoji="1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的、相对于非终结符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的短语，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的直接短语；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⑶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1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是句型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+i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*i</a:t>
            </a:r>
            <a:r>
              <a:rPr kumimoji="1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的、相对于非终结符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的短语、直接短语和句柄</a:t>
            </a:r>
            <a:endParaRPr lang="zh-CN" altLang="en-US" sz="24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3529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示例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[</a:t>
            </a:r>
            <a:r>
              <a:rPr lang="zh-CN" altLang="en-US" sz="2400" dirty="0">
                <a:solidFill>
                  <a:schemeClr val="tx1"/>
                </a:solidFill>
              </a:rPr>
              <a:t>例</a:t>
            </a:r>
            <a:r>
              <a:rPr lang="en-US" altLang="zh-CN" sz="2400" dirty="0">
                <a:solidFill>
                  <a:schemeClr val="tx1"/>
                </a:solidFill>
              </a:rPr>
              <a:t>]  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，分析句型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的短语、直接短语和句柄。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教材例</a:t>
            </a:r>
            <a:r>
              <a:rPr lang="en-US" altLang="zh-CN" sz="2400" dirty="0">
                <a:solidFill>
                  <a:schemeClr val="tx1"/>
                </a:solidFill>
              </a:rPr>
              <a:t>2.8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P29</a:t>
            </a:r>
            <a:r>
              <a:rPr lang="zh-CN" altLang="en-US" sz="2400" dirty="0">
                <a:solidFill>
                  <a:schemeClr val="tx1"/>
                </a:solidFill>
              </a:rPr>
              <a:t>的文法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5E8B52-647D-4975-B2A6-1A531D3577F2}"/>
              </a:ext>
            </a:extLst>
          </p:cNvPr>
          <p:cNvSpPr txBox="1"/>
          <p:nvPr/>
        </p:nvSpPr>
        <p:spPr>
          <a:xfrm>
            <a:off x="2207680" y="272281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3B994C-9F5D-4178-A554-0E5BBCC2C268}"/>
              </a:ext>
            </a:extLst>
          </p:cNvPr>
          <p:cNvSpPr txBox="1"/>
          <p:nvPr/>
        </p:nvSpPr>
        <p:spPr>
          <a:xfrm>
            <a:off x="2463302" y="4355744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8BB94C-AC49-4AA9-BB6F-A9D2BC7E2DB0}"/>
              </a:ext>
            </a:extLst>
          </p:cNvPr>
          <p:cNvSpPr txBox="1"/>
          <p:nvPr/>
        </p:nvSpPr>
        <p:spPr>
          <a:xfrm>
            <a:off x="2926430" y="345839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A77-9B1C-47EE-BCA6-4FCB4E812540}"/>
              </a:ext>
            </a:extLst>
          </p:cNvPr>
          <p:cNvSpPr txBox="1"/>
          <p:nvPr/>
        </p:nvSpPr>
        <p:spPr>
          <a:xfrm>
            <a:off x="1660591" y="34583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8BD8A1-7657-4C56-B429-217290EA7B61}"/>
              </a:ext>
            </a:extLst>
          </p:cNvPr>
          <p:cNvSpPr txBox="1"/>
          <p:nvPr/>
        </p:nvSpPr>
        <p:spPr>
          <a:xfrm>
            <a:off x="2207680" y="3458390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0308F-D032-4431-BB5C-F35AD56EB6D8}"/>
              </a:ext>
            </a:extLst>
          </p:cNvPr>
          <p:cNvSpPr txBox="1"/>
          <p:nvPr/>
        </p:nvSpPr>
        <p:spPr>
          <a:xfrm>
            <a:off x="1667003" y="430823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4AEF7B-C03D-4078-81D5-7671B4A76754}"/>
              </a:ext>
            </a:extLst>
          </p:cNvPr>
          <p:cNvSpPr txBox="1"/>
          <p:nvPr/>
        </p:nvSpPr>
        <p:spPr>
          <a:xfrm>
            <a:off x="2941742" y="435574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641159-377C-4A6C-817F-5BDA6B4EE8CC}"/>
              </a:ext>
            </a:extLst>
          </p:cNvPr>
          <p:cNvSpPr txBox="1"/>
          <p:nvPr/>
        </p:nvSpPr>
        <p:spPr>
          <a:xfrm>
            <a:off x="3413191" y="435574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1660591" y="536009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4F3B6-DDE3-4307-B967-F6B16C04570E}"/>
              </a:ext>
            </a:extLst>
          </p:cNvPr>
          <p:cNvSpPr txBox="1"/>
          <p:nvPr/>
        </p:nvSpPr>
        <p:spPr>
          <a:xfrm>
            <a:off x="2456890" y="5346828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1497498" y="6106708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41E32-3AF0-4B85-B78B-BB6843F25861}"/>
              </a:ext>
            </a:extLst>
          </p:cNvPr>
          <p:cNvSpPr txBox="1"/>
          <p:nvPr/>
        </p:nvSpPr>
        <p:spPr>
          <a:xfrm>
            <a:off x="3409485" y="5021662"/>
            <a:ext cx="3561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5D001-21DF-4E44-8BE5-3F680794810A}"/>
              </a:ext>
            </a:extLst>
          </p:cNvPr>
          <p:cNvSpPr txBox="1"/>
          <p:nvPr/>
        </p:nvSpPr>
        <p:spPr>
          <a:xfrm>
            <a:off x="2371347" y="6106708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F458F27-B0BA-44B0-AFC6-850483F670E0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838685" y="3122921"/>
            <a:ext cx="547089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A7FA45E-D260-4565-9559-6F2AA17416FA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2372950" y="3122921"/>
            <a:ext cx="12824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9359EE-16B3-4A7A-9667-F99180EFBAF8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385774" y="3122921"/>
            <a:ext cx="711536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37B1850-11AC-4AC2-9A48-BD6A0624F091}"/>
              </a:ext>
            </a:extLst>
          </p:cNvPr>
          <p:cNvCxnSpPr>
            <a:cxnSpLocks/>
          </p:cNvCxnSpPr>
          <p:nvPr/>
        </p:nvCxnSpPr>
        <p:spPr>
          <a:xfrm>
            <a:off x="1819106" y="3827722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DE3D70D-6D77-4D4A-8554-FFE85F8C9BE4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2634182" y="3858500"/>
            <a:ext cx="463128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EBB27-DFDF-4667-AB69-FF4B1C8C1D7E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3097310" y="3858500"/>
            <a:ext cx="88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88216E8-243E-4C31-A133-1BEC9DBFD08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3097310" y="3858500"/>
            <a:ext cx="49397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A821DD-F9D9-4CF2-BE92-1FA96E45FA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1837883" y="4708342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200AC02-FE58-4381-BD56-4ADAF7C376D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628135" y="4755854"/>
            <a:ext cx="6047" cy="60636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9A01465-5162-4362-8B34-88406CDB957D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2631441" y="5746938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5587B91-A115-45C2-9C4B-05FA09B68FC3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3587579" y="4755854"/>
            <a:ext cx="3706" cy="26580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1838685" y="5760207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B6375EE-0EA3-4EEB-9DAE-25A9AD0E901F}"/>
              </a:ext>
            </a:extLst>
          </p:cNvPr>
          <p:cNvSpPr txBox="1"/>
          <p:nvPr/>
        </p:nvSpPr>
        <p:spPr>
          <a:xfrm>
            <a:off x="4732269" y="2875011"/>
            <a:ext cx="5254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rgbClr val="0000FF"/>
                </a:solidFill>
              </a:rPr>
              <a:t>最左推导呢？</a:t>
            </a:r>
            <a:endParaRPr lang="en-US" altLang="zh-CN" sz="2200" dirty="0">
              <a:solidFill>
                <a:srgbClr val="0000FF"/>
              </a:solidFill>
            </a:endParaRPr>
          </a:p>
          <a:p>
            <a:pPr algn="l"/>
            <a:r>
              <a:rPr lang="zh-CN" altLang="en-US" sz="2200" dirty="0">
                <a:solidFill>
                  <a:srgbClr val="0000FF"/>
                </a:solidFill>
              </a:rPr>
              <a:t>句子</a:t>
            </a:r>
            <a:r>
              <a:rPr lang="en-US" altLang="zh-CN" sz="2200" dirty="0">
                <a:solidFill>
                  <a:srgbClr val="0000FF"/>
                </a:solidFill>
              </a:rPr>
              <a:t>w</a:t>
            </a:r>
            <a:r>
              <a:rPr lang="zh-CN" altLang="en-US" sz="2200" dirty="0">
                <a:solidFill>
                  <a:srgbClr val="0000FF"/>
                </a:solidFill>
              </a:rPr>
              <a:t>有哪些短语？直接短语？句柄？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DA3F423-7379-4ABB-B9EA-432EDE99C23D}"/>
              </a:ext>
            </a:extLst>
          </p:cNvPr>
          <p:cNvSpPr txBox="1"/>
          <p:nvPr/>
        </p:nvSpPr>
        <p:spPr>
          <a:xfrm>
            <a:off x="4798043" y="3784077"/>
            <a:ext cx="2746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7030A0"/>
                </a:solidFill>
              </a:rPr>
              <a:t>短语：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algn="l"/>
            <a:r>
              <a:rPr lang="en-US" altLang="zh-CN" sz="2400" dirty="0"/>
              <a:t>i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*i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+i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*i</a:t>
            </a:r>
            <a:r>
              <a:rPr lang="en-US" altLang="zh-CN" sz="2400" baseline="-25000" dirty="0"/>
              <a:t>3</a:t>
            </a:r>
            <a:endParaRPr lang="zh-CN" altLang="en-US" sz="2400" baseline="-25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3B22EE-D42B-4935-B00E-D591765E6607}"/>
              </a:ext>
            </a:extLst>
          </p:cNvPr>
          <p:cNvSpPr txBox="1"/>
          <p:nvPr/>
        </p:nvSpPr>
        <p:spPr>
          <a:xfrm>
            <a:off x="4798044" y="4770786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7030A0"/>
                </a:solidFill>
              </a:rPr>
              <a:t>直接短语：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algn="l"/>
            <a:r>
              <a:rPr lang="en-US" altLang="zh-CN" sz="2400" dirty="0"/>
              <a:t>i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i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 </a:t>
            </a:r>
            <a:endParaRPr lang="zh-CN" altLang="en-US" sz="2400" baseline="-25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3F79BBF-9974-400C-9A2A-17B996924D54}"/>
              </a:ext>
            </a:extLst>
          </p:cNvPr>
          <p:cNvSpPr txBox="1"/>
          <p:nvPr/>
        </p:nvSpPr>
        <p:spPr>
          <a:xfrm>
            <a:off x="4798043" y="5792266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7030A0"/>
                </a:solidFill>
              </a:rPr>
              <a:t>句柄：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algn="l"/>
            <a:r>
              <a:rPr lang="en-US" altLang="zh-CN" sz="2400" dirty="0"/>
              <a:t>i</a:t>
            </a:r>
            <a:r>
              <a:rPr lang="en-US" altLang="zh-CN" sz="2400" baseline="-25000" dirty="0"/>
              <a:t>1</a:t>
            </a:r>
            <a:endParaRPr lang="zh-CN" altLang="en-US" sz="2400" baseline="-25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BDFBD9-203C-4DD4-B5B5-CCD991FFCF00}"/>
              </a:ext>
            </a:extLst>
          </p:cNvPr>
          <p:cNvSpPr txBox="1"/>
          <p:nvPr/>
        </p:nvSpPr>
        <p:spPr>
          <a:xfrm>
            <a:off x="8266098" y="6047315"/>
            <a:ext cx="2830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就此例説</a:t>
            </a:r>
            <a:r>
              <a:rPr lang="en-US" altLang="zh-CN" sz="2800" dirty="0">
                <a:solidFill>
                  <a:srgbClr val="0000FF"/>
                </a:solidFill>
              </a:rPr>
              <a:t>LR</a:t>
            </a:r>
            <a:r>
              <a:rPr lang="zh-CN" altLang="en-US" sz="2800" dirty="0">
                <a:solidFill>
                  <a:srgbClr val="0000FF"/>
                </a:solidFill>
              </a:rPr>
              <a:t>归约</a:t>
            </a:r>
          </a:p>
        </p:txBody>
      </p:sp>
    </p:spTree>
    <p:extLst>
      <p:ext uri="{BB962C8B-B14F-4D97-AF65-F5344CB8AC3E}">
        <p14:creationId xmlns:p14="http://schemas.microsoft.com/office/powerpoint/2010/main" val="23427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31" grpId="0"/>
      <p:bldP spid="32" grpId="0"/>
      <p:bldP spid="33" grpId="0"/>
      <p:bldP spid="34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句柄与归约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[</a:t>
            </a:r>
            <a:r>
              <a:rPr lang="zh-CN" altLang="en-US" sz="2400" dirty="0">
                <a:solidFill>
                  <a:schemeClr val="tx1"/>
                </a:solidFill>
              </a:rPr>
              <a:t>例</a:t>
            </a:r>
            <a:r>
              <a:rPr lang="en-US" altLang="zh-CN" sz="2400" dirty="0">
                <a:solidFill>
                  <a:schemeClr val="tx1"/>
                </a:solidFill>
              </a:rPr>
              <a:t>]  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，分析句型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的规范归约。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教材例</a:t>
            </a:r>
            <a:r>
              <a:rPr lang="en-US" altLang="zh-CN" sz="2400" dirty="0">
                <a:solidFill>
                  <a:schemeClr val="tx1"/>
                </a:solidFill>
              </a:rPr>
              <a:t>2.8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P29</a:t>
            </a:r>
            <a:r>
              <a:rPr lang="zh-CN" altLang="en-US" sz="2400" dirty="0">
                <a:solidFill>
                  <a:schemeClr val="tx1"/>
                </a:solidFill>
              </a:rPr>
              <a:t>的文法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5E8B52-647D-4975-B2A6-1A531D3577F2}"/>
              </a:ext>
            </a:extLst>
          </p:cNvPr>
          <p:cNvSpPr txBox="1"/>
          <p:nvPr/>
        </p:nvSpPr>
        <p:spPr>
          <a:xfrm>
            <a:off x="2207680" y="272281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3B994C-9F5D-4178-A554-0E5BBCC2C268}"/>
              </a:ext>
            </a:extLst>
          </p:cNvPr>
          <p:cNvSpPr txBox="1"/>
          <p:nvPr/>
        </p:nvSpPr>
        <p:spPr>
          <a:xfrm>
            <a:off x="2463302" y="4355744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8BB94C-AC49-4AA9-BB6F-A9D2BC7E2DB0}"/>
              </a:ext>
            </a:extLst>
          </p:cNvPr>
          <p:cNvSpPr txBox="1"/>
          <p:nvPr/>
        </p:nvSpPr>
        <p:spPr>
          <a:xfrm>
            <a:off x="2926430" y="345839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A77-9B1C-47EE-BCA6-4FCB4E812540}"/>
              </a:ext>
            </a:extLst>
          </p:cNvPr>
          <p:cNvSpPr txBox="1"/>
          <p:nvPr/>
        </p:nvSpPr>
        <p:spPr>
          <a:xfrm>
            <a:off x="1660591" y="34583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8BD8A1-7657-4C56-B429-217290EA7B61}"/>
              </a:ext>
            </a:extLst>
          </p:cNvPr>
          <p:cNvSpPr txBox="1"/>
          <p:nvPr/>
        </p:nvSpPr>
        <p:spPr>
          <a:xfrm>
            <a:off x="2207680" y="3458390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0308F-D032-4431-BB5C-F35AD56EB6D8}"/>
              </a:ext>
            </a:extLst>
          </p:cNvPr>
          <p:cNvSpPr txBox="1"/>
          <p:nvPr/>
        </p:nvSpPr>
        <p:spPr>
          <a:xfrm>
            <a:off x="1667003" y="430823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4AEF7B-C03D-4078-81D5-7671B4A76754}"/>
              </a:ext>
            </a:extLst>
          </p:cNvPr>
          <p:cNvSpPr txBox="1"/>
          <p:nvPr/>
        </p:nvSpPr>
        <p:spPr>
          <a:xfrm>
            <a:off x="2941742" y="435574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641159-377C-4A6C-817F-5BDA6B4EE8CC}"/>
              </a:ext>
            </a:extLst>
          </p:cNvPr>
          <p:cNvSpPr txBox="1"/>
          <p:nvPr/>
        </p:nvSpPr>
        <p:spPr>
          <a:xfrm>
            <a:off x="3413191" y="435574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1660591" y="536009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4F3B6-DDE3-4307-B967-F6B16C04570E}"/>
              </a:ext>
            </a:extLst>
          </p:cNvPr>
          <p:cNvSpPr txBox="1"/>
          <p:nvPr/>
        </p:nvSpPr>
        <p:spPr>
          <a:xfrm>
            <a:off x="2456890" y="5346828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1497498" y="6106708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41E32-3AF0-4B85-B78B-BB6843F25861}"/>
              </a:ext>
            </a:extLst>
          </p:cNvPr>
          <p:cNvSpPr txBox="1"/>
          <p:nvPr/>
        </p:nvSpPr>
        <p:spPr>
          <a:xfrm>
            <a:off x="3409485" y="5021662"/>
            <a:ext cx="3561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5D001-21DF-4E44-8BE5-3F680794810A}"/>
              </a:ext>
            </a:extLst>
          </p:cNvPr>
          <p:cNvSpPr txBox="1"/>
          <p:nvPr/>
        </p:nvSpPr>
        <p:spPr>
          <a:xfrm>
            <a:off x="2371347" y="6106708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F458F27-B0BA-44B0-AFC6-850483F670E0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838685" y="3122921"/>
            <a:ext cx="547089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A7FA45E-D260-4565-9559-6F2AA17416FA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2372950" y="3122921"/>
            <a:ext cx="12824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9359EE-16B3-4A7A-9667-F99180EFBAF8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385774" y="3122921"/>
            <a:ext cx="711536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37B1850-11AC-4AC2-9A48-BD6A0624F091}"/>
              </a:ext>
            </a:extLst>
          </p:cNvPr>
          <p:cNvCxnSpPr>
            <a:cxnSpLocks/>
          </p:cNvCxnSpPr>
          <p:nvPr/>
        </p:nvCxnSpPr>
        <p:spPr>
          <a:xfrm>
            <a:off x="1819106" y="3827722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DE3D70D-6D77-4D4A-8554-FFE85F8C9BE4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2634182" y="3858500"/>
            <a:ext cx="463128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EBB27-DFDF-4667-AB69-FF4B1C8C1D7E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3097310" y="3858500"/>
            <a:ext cx="88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88216E8-243E-4C31-A133-1BEC9DBFD08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3097310" y="3858500"/>
            <a:ext cx="49397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A821DD-F9D9-4CF2-BE92-1FA96E45FA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1837883" y="4708342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200AC02-FE58-4381-BD56-4ADAF7C376D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628135" y="4755854"/>
            <a:ext cx="6047" cy="60636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9A01465-5162-4362-8B34-88406CDB957D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2631441" y="5746938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5587B91-A115-45C2-9C4B-05FA09B68FC3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3587579" y="4755854"/>
            <a:ext cx="3706" cy="26580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1838685" y="5760207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55B952C-00E9-4057-9FA8-A66EBEC656AD}"/>
              </a:ext>
            </a:extLst>
          </p:cNvPr>
          <p:cNvSpPr txBox="1"/>
          <p:nvPr/>
        </p:nvSpPr>
        <p:spPr>
          <a:xfrm>
            <a:off x="4749337" y="3421646"/>
            <a:ext cx="6622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找句柄，作归约</a:t>
            </a:r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每步归约后的短语，直接短语，句柄？</a:t>
            </a:r>
          </a:p>
        </p:txBody>
      </p:sp>
    </p:spTree>
    <p:extLst>
      <p:ext uri="{BB962C8B-B14F-4D97-AF65-F5344CB8AC3E}">
        <p14:creationId xmlns:p14="http://schemas.microsoft.com/office/powerpoint/2010/main" val="75775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句柄与归约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[</a:t>
            </a:r>
            <a:r>
              <a:rPr lang="zh-CN" altLang="en-US" sz="2400" dirty="0">
                <a:solidFill>
                  <a:schemeClr val="tx1"/>
                </a:solidFill>
              </a:rPr>
              <a:t>例</a:t>
            </a:r>
            <a:r>
              <a:rPr lang="en-US" altLang="zh-CN" sz="2400" dirty="0">
                <a:solidFill>
                  <a:schemeClr val="tx1"/>
                </a:solidFill>
              </a:rPr>
              <a:t>]  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，分析句型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的规范归约。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教材例</a:t>
            </a:r>
            <a:r>
              <a:rPr lang="en-US" altLang="zh-CN" sz="2400" dirty="0">
                <a:solidFill>
                  <a:schemeClr val="tx1"/>
                </a:solidFill>
              </a:rPr>
              <a:t>2.8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P29</a:t>
            </a:r>
            <a:r>
              <a:rPr lang="zh-CN" altLang="en-US" sz="2400" dirty="0">
                <a:solidFill>
                  <a:schemeClr val="tx1"/>
                </a:solidFill>
              </a:rPr>
              <a:t>的文法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5E8B52-647D-4975-B2A6-1A531D3577F2}"/>
              </a:ext>
            </a:extLst>
          </p:cNvPr>
          <p:cNvSpPr txBox="1"/>
          <p:nvPr/>
        </p:nvSpPr>
        <p:spPr>
          <a:xfrm>
            <a:off x="2207680" y="272281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3B994C-9F5D-4178-A554-0E5BBCC2C268}"/>
              </a:ext>
            </a:extLst>
          </p:cNvPr>
          <p:cNvSpPr txBox="1"/>
          <p:nvPr/>
        </p:nvSpPr>
        <p:spPr>
          <a:xfrm>
            <a:off x="2463302" y="4355744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8BB94C-AC49-4AA9-BB6F-A9D2BC7E2DB0}"/>
              </a:ext>
            </a:extLst>
          </p:cNvPr>
          <p:cNvSpPr txBox="1"/>
          <p:nvPr/>
        </p:nvSpPr>
        <p:spPr>
          <a:xfrm>
            <a:off x="2926430" y="345839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A77-9B1C-47EE-BCA6-4FCB4E812540}"/>
              </a:ext>
            </a:extLst>
          </p:cNvPr>
          <p:cNvSpPr txBox="1"/>
          <p:nvPr/>
        </p:nvSpPr>
        <p:spPr>
          <a:xfrm>
            <a:off x="1660591" y="345839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8BD8A1-7657-4C56-B429-217290EA7B61}"/>
              </a:ext>
            </a:extLst>
          </p:cNvPr>
          <p:cNvSpPr txBox="1"/>
          <p:nvPr/>
        </p:nvSpPr>
        <p:spPr>
          <a:xfrm>
            <a:off x="2207680" y="3458390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0308F-D032-4431-BB5C-F35AD56EB6D8}"/>
              </a:ext>
            </a:extLst>
          </p:cNvPr>
          <p:cNvSpPr txBox="1"/>
          <p:nvPr/>
        </p:nvSpPr>
        <p:spPr>
          <a:xfrm>
            <a:off x="1667003" y="430823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4AEF7B-C03D-4078-81D5-7671B4A76754}"/>
              </a:ext>
            </a:extLst>
          </p:cNvPr>
          <p:cNvSpPr txBox="1"/>
          <p:nvPr/>
        </p:nvSpPr>
        <p:spPr>
          <a:xfrm>
            <a:off x="2941742" y="435574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641159-377C-4A6C-817F-5BDA6B4EE8CC}"/>
              </a:ext>
            </a:extLst>
          </p:cNvPr>
          <p:cNvSpPr txBox="1"/>
          <p:nvPr/>
        </p:nvSpPr>
        <p:spPr>
          <a:xfrm>
            <a:off x="3413191" y="435574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1660591" y="536009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4F3B6-DDE3-4307-B967-F6B16C04570E}"/>
              </a:ext>
            </a:extLst>
          </p:cNvPr>
          <p:cNvSpPr txBox="1"/>
          <p:nvPr/>
        </p:nvSpPr>
        <p:spPr>
          <a:xfrm>
            <a:off x="2456890" y="5346828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1497498" y="6106708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41E32-3AF0-4B85-B78B-BB6843F25861}"/>
              </a:ext>
            </a:extLst>
          </p:cNvPr>
          <p:cNvSpPr txBox="1"/>
          <p:nvPr/>
        </p:nvSpPr>
        <p:spPr>
          <a:xfrm>
            <a:off x="3409485" y="5021662"/>
            <a:ext cx="3561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5D001-21DF-4E44-8BE5-3F680794810A}"/>
              </a:ext>
            </a:extLst>
          </p:cNvPr>
          <p:cNvSpPr txBox="1"/>
          <p:nvPr/>
        </p:nvSpPr>
        <p:spPr>
          <a:xfrm>
            <a:off x="2371347" y="6106708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F458F27-B0BA-44B0-AFC6-850483F670E0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838685" y="3122921"/>
            <a:ext cx="547089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A7FA45E-D260-4565-9559-6F2AA17416FA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2372950" y="3122921"/>
            <a:ext cx="12824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9359EE-16B3-4A7A-9667-F99180EFBAF8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385774" y="3122921"/>
            <a:ext cx="711536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37B1850-11AC-4AC2-9A48-BD6A0624F091}"/>
              </a:ext>
            </a:extLst>
          </p:cNvPr>
          <p:cNvCxnSpPr>
            <a:cxnSpLocks/>
          </p:cNvCxnSpPr>
          <p:nvPr/>
        </p:nvCxnSpPr>
        <p:spPr>
          <a:xfrm>
            <a:off x="1819106" y="3827722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DE3D70D-6D77-4D4A-8554-FFE85F8C9BE4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2634182" y="3858500"/>
            <a:ext cx="463128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EBB27-DFDF-4667-AB69-FF4B1C8C1D7E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3097310" y="3858500"/>
            <a:ext cx="88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88216E8-243E-4C31-A133-1BEC9DBFD08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3097310" y="3858500"/>
            <a:ext cx="49397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A821DD-F9D9-4CF2-BE92-1FA96E45FA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1837883" y="4708342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200AC02-FE58-4381-BD56-4ADAF7C376D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628135" y="4755854"/>
            <a:ext cx="6047" cy="60636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9A01465-5162-4362-8B34-88406CDB957D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2631441" y="5746938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5587B91-A115-45C2-9C4B-05FA09B68FC3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3587579" y="4755854"/>
            <a:ext cx="3706" cy="26580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1838685" y="5760207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55B952C-00E9-4057-9FA8-A66EBEC656AD}"/>
              </a:ext>
            </a:extLst>
          </p:cNvPr>
          <p:cNvSpPr txBox="1"/>
          <p:nvPr/>
        </p:nvSpPr>
        <p:spPr>
          <a:xfrm>
            <a:off x="4749337" y="3193041"/>
            <a:ext cx="662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</a:rPr>
              <a:t>LR</a:t>
            </a:r>
            <a:r>
              <a:rPr lang="zh-CN" altLang="en-US" sz="2800" dirty="0">
                <a:latin typeface="+mn-ea"/>
              </a:rPr>
              <a:t>分析：移进</a:t>
            </a:r>
            <a:r>
              <a:rPr lang="en-US" altLang="zh-CN" sz="2800" dirty="0">
                <a:latin typeface="+mn-ea"/>
              </a:rPr>
              <a:t>-(</a:t>
            </a:r>
            <a:r>
              <a:rPr lang="zh-CN" altLang="en-US" sz="2800" dirty="0">
                <a:latin typeface="+mn-ea"/>
              </a:rPr>
              <a:t>句柄</a:t>
            </a:r>
            <a:r>
              <a:rPr lang="en-US" altLang="zh-CN" sz="2800" dirty="0">
                <a:latin typeface="+mn-ea"/>
              </a:rPr>
              <a:t>)</a:t>
            </a:r>
            <a:r>
              <a:rPr lang="zh-CN" altLang="en-US" sz="2800" dirty="0">
                <a:latin typeface="+mn-ea"/>
              </a:rPr>
              <a:t>归约法</a:t>
            </a:r>
            <a:endParaRPr lang="en-US" altLang="zh-CN" sz="28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A1808F-0F41-4903-804A-021AE75C68F2}"/>
              </a:ext>
            </a:extLst>
          </p:cNvPr>
          <p:cNvSpPr txBox="1"/>
          <p:nvPr/>
        </p:nvSpPr>
        <p:spPr>
          <a:xfrm>
            <a:off x="5756444" y="4670021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n-ea"/>
              </a:rPr>
              <a:t>SLR(1)</a:t>
            </a:r>
            <a:r>
              <a:rPr lang="zh-CN" altLang="en-US" sz="3200" dirty="0">
                <a:latin typeface="+mn-ea"/>
              </a:rPr>
              <a:t>分析法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D2E3C53-FB84-415E-A100-B3CACCB18B5C}"/>
              </a:ext>
            </a:extLst>
          </p:cNvPr>
          <p:cNvSpPr txBox="1"/>
          <p:nvPr/>
        </p:nvSpPr>
        <p:spPr>
          <a:xfrm>
            <a:off x="5756444" y="4127601"/>
            <a:ext cx="240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n-ea"/>
              </a:rPr>
              <a:t>LR(0)</a:t>
            </a:r>
            <a:r>
              <a:rPr lang="zh-CN" altLang="en-US" sz="3200" dirty="0">
                <a:latin typeface="+mn-ea"/>
              </a:rPr>
              <a:t>分析法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2FCF94-A82C-4D72-A91A-ABCCF4FA360F}"/>
              </a:ext>
            </a:extLst>
          </p:cNvPr>
          <p:cNvSpPr txBox="1"/>
          <p:nvPr/>
        </p:nvSpPr>
        <p:spPr>
          <a:xfrm>
            <a:off x="5756444" y="5212441"/>
            <a:ext cx="2920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n-ea"/>
              </a:rPr>
              <a:t>LALR(1)</a:t>
            </a:r>
            <a:r>
              <a:rPr lang="zh-CN" altLang="en-US" sz="3200" dirty="0">
                <a:latin typeface="+mn-ea"/>
              </a:rPr>
              <a:t>分析法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DC95843-3481-4E3F-85E4-5FD2C9778CD3}"/>
              </a:ext>
            </a:extLst>
          </p:cNvPr>
          <p:cNvSpPr txBox="1"/>
          <p:nvPr/>
        </p:nvSpPr>
        <p:spPr>
          <a:xfrm>
            <a:off x="5756444" y="5754861"/>
            <a:ext cx="240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n-ea"/>
              </a:rPr>
              <a:t>LR(1)</a:t>
            </a:r>
            <a:r>
              <a:rPr lang="zh-CN" altLang="en-US" sz="3200" dirty="0">
                <a:latin typeface="+mn-ea"/>
              </a:rPr>
              <a:t>分析法</a:t>
            </a:r>
          </a:p>
        </p:txBody>
      </p:sp>
    </p:spTree>
    <p:extLst>
      <p:ext uri="{BB962C8B-B14F-4D97-AF65-F5344CB8AC3E}">
        <p14:creationId xmlns:p14="http://schemas.microsoft.com/office/powerpoint/2010/main" val="39234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5EF2C-8AD6-4D35-ACF7-8C748A24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3354706-959F-4F0D-B409-A3AD9690B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0117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 巴科斯范式（</a:t>
            </a:r>
            <a:r>
              <a:rPr lang="en-US" altLang="zh-CN" sz="3200" dirty="0"/>
              <a:t>BNF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“</a:t>
            </a:r>
            <a:r>
              <a:rPr lang="en-US" altLang="zh-CN" sz="3200" dirty="0"/>
              <a:t>::=</a:t>
            </a:r>
            <a:r>
              <a:rPr lang="zh-CN" altLang="en-US" sz="3200" dirty="0"/>
              <a:t>”也可以用“→</a:t>
            </a:r>
            <a:r>
              <a:rPr lang="en-US" altLang="zh-CN" sz="3200" dirty="0"/>
              <a:t>"</a:t>
            </a:r>
            <a:r>
              <a:rPr lang="zh-CN" altLang="en-US" sz="3200" dirty="0"/>
              <a:t>表示</a:t>
            </a:r>
            <a:endParaRPr lang="en-US" altLang="zh-CN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sp>
        <p:nvSpPr>
          <p:cNvPr id="35" name="Text Box 7">
            <a:extLst>
              <a:ext uri="{FF2B5EF4-FFF2-40B4-BE49-F238E27FC236}">
                <a16:creationId xmlns:a16="http://schemas.microsoft.com/office/drawing/2014/main" id="{9114B6E5-3B00-4F6C-AE73-974A041E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2109" y="2513810"/>
            <a:ext cx="7181637" cy="3539430"/>
          </a:xfrm>
          <a:prstGeom prst="rect">
            <a:avLst/>
          </a:prstGeom>
          <a:solidFill>
            <a:schemeClr val="bg1"/>
          </a:solidFill>
          <a:ln w="12700">
            <a:solidFill>
              <a:srgbClr val="0E7C7E"/>
            </a:solidFill>
            <a:miter lim="800000"/>
            <a:headEnd/>
            <a:tailEnd type="none" w="lg" len="lg"/>
          </a:ln>
          <a:effectLst>
            <a:outerShdw blurRad="50800" dist="50800" dir="54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For profound, influential, and lasting contributions to the design of practical high-level programming systems, notably through his work on 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FORTRAN</a:t>
            </a:r>
            <a:r>
              <a:rPr kumimoji="0" lang="en-GB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, and for seminal publication of formal procedures for the specification of programming languages. </a:t>
            </a:r>
          </a:p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altLang="zh-CN" sz="2800" kern="0" dirty="0"/>
          </a:p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ACM Turing Award - 1977</a:t>
            </a:r>
            <a:endParaRPr kumimoji="0" lang="en-GB" altLang="zh-CN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 descr="戴眼镜的男人的黑白照片&#10;&#10;描述已自动生成">
            <a:extLst>
              <a:ext uri="{FF2B5EF4-FFF2-40B4-BE49-F238E27FC236}">
                <a16:creationId xmlns:a16="http://schemas.microsoft.com/office/drawing/2014/main" id="{5828A76B-FF2E-9391-367F-F80E2DA0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28" y="2645180"/>
            <a:ext cx="3459624" cy="327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07755"/>
      </p:ext>
    </p:extLst>
  </p:cSld>
  <p:clrMapOvr>
    <a:masterClrMapping/>
  </p:clrMapOvr>
  <p:transition advTm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71C5A-A23E-4DD3-AA48-EB2AF3EF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660495" cy="617641"/>
          </a:xfrm>
        </p:spPr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C2B57F-B997-44D5-AE3E-E5354EF18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48623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/>
              <a:t>示例</a:t>
            </a:r>
            <a:endParaRPr lang="en-US" altLang="zh-CN" sz="3200" dirty="0"/>
          </a:p>
          <a:p>
            <a:pPr marL="0" indent="0" algn="l" eaLnBrk="1" hangingPunct="1"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[</a:t>
            </a:r>
            <a:r>
              <a:rPr kumimoji="1" lang="zh-CN" altLang="en-US" sz="2400" dirty="0">
                <a:latin typeface="+mn-ea"/>
                <a:ea typeface="+mn-ea"/>
              </a:rPr>
              <a:t>例</a:t>
            </a:r>
            <a:r>
              <a:rPr kumimoji="1" lang="en-US" altLang="zh-CN" sz="2400" dirty="0">
                <a:latin typeface="+mn-ea"/>
                <a:ea typeface="+mn-ea"/>
              </a:rPr>
              <a:t>]  </a:t>
            </a:r>
            <a:r>
              <a:rPr kumimoji="1" lang="zh-CN" altLang="en-US" sz="2400" dirty="0">
                <a:latin typeface="+mn-ea"/>
                <a:ea typeface="+mn-ea"/>
              </a:rPr>
              <a:t>文法</a:t>
            </a:r>
            <a:r>
              <a:rPr kumimoji="1" lang="en-US" altLang="zh-CN" sz="2400" dirty="0">
                <a:latin typeface="+mn-ea"/>
                <a:ea typeface="+mn-ea"/>
              </a:rPr>
              <a:t>G[S]</a:t>
            </a:r>
            <a:r>
              <a:rPr kumimoji="1" lang="zh-CN" altLang="en-US" sz="2400" dirty="0">
                <a:latin typeface="+mn-ea"/>
                <a:ea typeface="+mn-ea"/>
              </a:rPr>
              <a:t>，句子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aabbaa</a:t>
            </a:r>
            <a:r>
              <a:rPr kumimoji="1" lang="zh-CN" altLang="en-US" sz="2400" dirty="0">
                <a:latin typeface="+mn-ea"/>
                <a:ea typeface="+mn-ea"/>
              </a:rPr>
              <a:t>。</a:t>
            </a:r>
            <a:endParaRPr kumimoji="1" lang="en-US" altLang="zh-CN" sz="240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G[S]</a:t>
            </a:r>
            <a:r>
              <a:rPr kumimoji="1" lang="zh-CN" altLang="en-US" sz="2400" dirty="0">
                <a:latin typeface="+mn-ea"/>
                <a:ea typeface="+mn-ea"/>
              </a:rPr>
              <a:t>：</a:t>
            </a:r>
            <a:r>
              <a:rPr kumimoji="1" lang="en-US" altLang="zh-CN" sz="2400" dirty="0" err="1">
                <a:latin typeface="+mn-ea"/>
                <a:ea typeface="+mn-ea"/>
              </a:rPr>
              <a:t>S→aAS︱a</a:t>
            </a:r>
            <a:endParaRPr kumimoji="1" lang="en-US" altLang="zh-CN" sz="2400" dirty="0">
              <a:latin typeface="+mn-ea"/>
              <a:ea typeface="+mn-ea"/>
            </a:endParaRPr>
          </a:p>
          <a:p>
            <a:pPr indent="0" algn="l">
              <a:buNone/>
            </a:pPr>
            <a:r>
              <a:rPr kumimoji="1" lang="en-US" altLang="zh-CN" sz="2400" dirty="0">
                <a:latin typeface="+mn-ea"/>
                <a:ea typeface="+mn-ea"/>
              </a:rPr>
              <a:t>          </a:t>
            </a:r>
            <a:r>
              <a:rPr kumimoji="1" lang="en-US" altLang="zh-CN" sz="2400" dirty="0" err="1">
                <a:latin typeface="+mn-ea"/>
                <a:ea typeface="+mn-ea"/>
              </a:rPr>
              <a:t>A→SbA︱SS︱ba</a:t>
            </a:r>
            <a:endParaRPr kumimoji="1" lang="en-US" altLang="zh-CN" sz="24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841B9BE-6F9B-4DAE-AF1E-60249E7330A9}"/>
              </a:ext>
            </a:extLst>
          </p:cNvPr>
          <p:cNvGrpSpPr/>
          <p:nvPr/>
        </p:nvGrpSpPr>
        <p:grpSpPr>
          <a:xfrm>
            <a:off x="970520" y="3429000"/>
            <a:ext cx="2254481" cy="3015693"/>
            <a:chOff x="7681287" y="52192"/>
            <a:chExt cx="2254481" cy="3015693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6CAC977-0ACA-4E14-B33E-D6BC28C821A5}"/>
                </a:ext>
              </a:extLst>
            </p:cNvPr>
            <p:cNvSpPr txBox="1"/>
            <p:nvPr/>
          </p:nvSpPr>
          <p:spPr>
            <a:xfrm>
              <a:off x="8515518" y="52192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F5DB833-A3A5-4207-9742-CFA44EC3ACEF}"/>
                </a:ext>
              </a:extLst>
            </p:cNvPr>
            <p:cNvSpPr txBox="1"/>
            <p:nvPr/>
          </p:nvSpPr>
          <p:spPr>
            <a:xfrm>
              <a:off x="7966758" y="2595628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168D5B7-CFBF-4211-9CF9-0C13CBD7E394}"/>
                </a:ext>
              </a:extLst>
            </p:cNvPr>
            <p:cNvSpPr txBox="1"/>
            <p:nvPr/>
          </p:nvSpPr>
          <p:spPr>
            <a:xfrm>
              <a:off x="9539053" y="1172309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E08E156-34C3-4E62-B0BE-CCC41032C4EB}"/>
                </a:ext>
              </a:extLst>
            </p:cNvPr>
            <p:cNvSpPr txBox="1"/>
            <p:nvPr/>
          </p:nvSpPr>
          <p:spPr>
            <a:xfrm>
              <a:off x="7681287" y="1172309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4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436C7DB-51FD-46BD-AA63-0C6BB6464617}"/>
                </a:ext>
              </a:extLst>
            </p:cNvPr>
            <p:cNvSpPr txBox="1"/>
            <p:nvPr/>
          </p:nvSpPr>
          <p:spPr>
            <a:xfrm>
              <a:off x="8503842" y="1172309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FB412C5-A8D5-4608-A4B1-515D31A80178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 flipH="1">
              <a:off x="7901860" y="513857"/>
              <a:ext cx="791752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A6298DC-0913-47E8-819A-EF1B932124F6}"/>
                </a:ext>
              </a:extLst>
            </p:cNvPr>
            <p:cNvCxnSpPr>
              <a:stCxn id="28" idx="2"/>
              <a:endCxn id="33" idx="0"/>
            </p:cNvCxnSpPr>
            <p:nvPr/>
          </p:nvCxnSpPr>
          <p:spPr>
            <a:xfrm>
              <a:off x="8693612" y="513857"/>
              <a:ext cx="5155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932E5D6-0164-481A-8D14-2432342CC2EE}"/>
                </a:ext>
              </a:extLst>
            </p:cNvPr>
            <p:cNvCxnSpPr>
              <a:cxnSpLocks/>
              <a:stCxn id="28" idx="2"/>
              <a:endCxn id="31" idx="0"/>
            </p:cNvCxnSpPr>
            <p:nvPr/>
          </p:nvCxnSpPr>
          <p:spPr>
            <a:xfrm>
              <a:off x="8693612" y="513857"/>
              <a:ext cx="1023535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3E15762-F920-4909-9C59-27A85E0EAD7A}"/>
                </a:ext>
              </a:extLst>
            </p:cNvPr>
            <p:cNvCxnSpPr>
              <a:cxnSpLocks/>
              <a:stCxn id="33" idx="2"/>
              <a:endCxn id="42" idx="0"/>
            </p:cNvCxnSpPr>
            <p:nvPr/>
          </p:nvCxnSpPr>
          <p:spPr>
            <a:xfrm flipH="1">
              <a:off x="8188368" y="1633974"/>
              <a:ext cx="510399" cy="2872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7CB555E-9BBA-4167-A27D-6FF6E35C9068}"/>
                </a:ext>
              </a:extLst>
            </p:cNvPr>
            <p:cNvCxnSpPr>
              <a:cxnSpLocks/>
              <a:stCxn id="33" idx="2"/>
              <a:endCxn id="45" idx="0"/>
            </p:cNvCxnSpPr>
            <p:nvPr/>
          </p:nvCxnSpPr>
          <p:spPr>
            <a:xfrm>
              <a:off x="8698767" y="1633974"/>
              <a:ext cx="528038" cy="29510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7BB998A-0040-4933-8D14-C7615DB66F10}"/>
                </a:ext>
              </a:extLst>
            </p:cNvPr>
            <p:cNvSpPr txBox="1"/>
            <p:nvPr/>
          </p:nvSpPr>
          <p:spPr>
            <a:xfrm>
              <a:off x="8484904" y="1943223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E973ABC9-0AC6-42C7-9481-97186B3ED7D2}"/>
                </a:ext>
              </a:extLst>
            </p:cNvPr>
            <p:cNvCxnSpPr>
              <a:stCxn id="31" idx="2"/>
              <a:endCxn id="63" idx="0"/>
            </p:cNvCxnSpPr>
            <p:nvPr/>
          </p:nvCxnSpPr>
          <p:spPr bwMode="auto">
            <a:xfrm flipH="1">
              <a:off x="9715195" y="1633974"/>
              <a:ext cx="1952" cy="237747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91A12B5-3F0D-4CF4-B6FD-5841E5465670}"/>
                </a:ext>
              </a:extLst>
            </p:cNvPr>
            <p:cNvSpPr txBox="1"/>
            <p:nvPr/>
          </p:nvSpPr>
          <p:spPr>
            <a:xfrm>
              <a:off x="8010274" y="1921197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5422EA9-6843-4397-B115-D6F6EA9A9A3C}"/>
                </a:ext>
              </a:extLst>
            </p:cNvPr>
            <p:cNvSpPr txBox="1"/>
            <p:nvPr/>
          </p:nvSpPr>
          <p:spPr>
            <a:xfrm>
              <a:off x="9031880" y="1929077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8AAEC1ED-4EC9-466D-97F0-92708EC57983}"/>
                </a:ext>
              </a:extLst>
            </p:cNvPr>
            <p:cNvCxnSpPr>
              <a:stCxn id="33" idx="2"/>
              <a:endCxn id="40" idx="0"/>
            </p:cNvCxnSpPr>
            <p:nvPr/>
          </p:nvCxnSpPr>
          <p:spPr>
            <a:xfrm>
              <a:off x="8698767" y="1633974"/>
              <a:ext cx="6710" cy="3092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F7BC2105-96EF-4B11-8DA5-EDA043C58314}"/>
                </a:ext>
              </a:extLst>
            </p:cNvPr>
            <p:cNvCxnSpPr>
              <a:cxnSpLocks/>
              <a:stCxn id="42" idx="2"/>
              <a:endCxn id="30" idx="0"/>
            </p:cNvCxnSpPr>
            <p:nvPr/>
          </p:nvCxnSpPr>
          <p:spPr>
            <a:xfrm flipH="1">
              <a:off x="8187331" y="2382862"/>
              <a:ext cx="1037" cy="21276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B81B171-256A-4492-A787-26E80BB5F276}"/>
                </a:ext>
              </a:extLst>
            </p:cNvPr>
            <p:cNvSpPr txBox="1"/>
            <p:nvPr/>
          </p:nvSpPr>
          <p:spPr>
            <a:xfrm>
              <a:off x="8835995" y="2606220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0561939-1937-4460-8770-61CC7B8EF67C}"/>
                </a:ext>
              </a:extLst>
            </p:cNvPr>
            <p:cNvSpPr txBox="1"/>
            <p:nvPr/>
          </p:nvSpPr>
          <p:spPr>
            <a:xfrm>
              <a:off x="9328916" y="2587368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7590DA6-EAB9-443A-8555-B8BA1E955E03}"/>
                </a:ext>
              </a:extLst>
            </p:cNvPr>
            <p:cNvCxnSpPr>
              <a:stCxn id="45" idx="2"/>
              <a:endCxn id="55" idx="0"/>
            </p:cNvCxnSpPr>
            <p:nvPr/>
          </p:nvCxnSpPr>
          <p:spPr bwMode="auto">
            <a:xfrm flipH="1">
              <a:off x="9056568" y="2390742"/>
              <a:ext cx="170237" cy="215478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8068A02-C2E8-4CFF-8068-627776C0DF12}"/>
                </a:ext>
              </a:extLst>
            </p:cNvPr>
            <p:cNvCxnSpPr>
              <a:stCxn id="45" idx="2"/>
              <a:endCxn id="56" idx="0"/>
            </p:cNvCxnSpPr>
            <p:nvPr/>
          </p:nvCxnSpPr>
          <p:spPr bwMode="auto">
            <a:xfrm>
              <a:off x="9226805" y="2390742"/>
              <a:ext cx="322684" cy="196626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0B1AAD1-BF8F-4948-9C2F-BADEE3AF606C}"/>
                </a:ext>
              </a:extLst>
            </p:cNvPr>
            <p:cNvSpPr txBox="1"/>
            <p:nvPr/>
          </p:nvSpPr>
          <p:spPr>
            <a:xfrm>
              <a:off x="9494622" y="1871721"/>
              <a:ext cx="4411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434D1A7F-49AB-49FC-A691-6D4B89FD43CD}"/>
              </a:ext>
            </a:extLst>
          </p:cNvPr>
          <p:cNvSpPr txBox="1"/>
          <p:nvPr/>
        </p:nvSpPr>
        <p:spPr>
          <a:xfrm>
            <a:off x="4448916" y="3552649"/>
            <a:ext cx="7481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7030A0"/>
                </a:solidFill>
              </a:rPr>
              <a:t>短语：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algn="l"/>
            <a:r>
              <a:rPr lang="en-US" altLang="zh-CN" sz="2800" dirty="0"/>
              <a:t>5</a:t>
            </a:r>
            <a:r>
              <a:rPr lang="zh-CN" altLang="en-US" sz="2800" dirty="0"/>
              <a:t>个短语：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b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b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4</a:t>
            </a:r>
            <a:r>
              <a:rPr lang="en-US" altLang="zh-CN" sz="2800" dirty="0"/>
              <a:t>, a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b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b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, a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, b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3 </a:t>
            </a:r>
            <a:r>
              <a:rPr lang="en-US" altLang="zh-CN" sz="2800" dirty="0"/>
              <a:t>,a</a:t>
            </a:r>
            <a:r>
              <a:rPr lang="en-US" altLang="zh-CN" sz="2800" baseline="-25000" dirty="0"/>
              <a:t>4</a:t>
            </a:r>
            <a:endParaRPr lang="zh-CN" altLang="en-US" sz="2800" baseline="-250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320C7F8-91A9-4D3E-A011-5710EBB16E48}"/>
              </a:ext>
            </a:extLst>
          </p:cNvPr>
          <p:cNvSpPr txBox="1"/>
          <p:nvPr/>
        </p:nvSpPr>
        <p:spPr>
          <a:xfrm>
            <a:off x="4448918" y="4539358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7030A0"/>
                </a:solidFill>
              </a:rPr>
              <a:t>直接短语：</a:t>
            </a:r>
            <a:endParaRPr lang="en-US" altLang="zh-CN" sz="2800" dirty="0">
              <a:solidFill>
                <a:srgbClr val="7030A0"/>
              </a:solidFill>
            </a:endParaRPr>
          </a:p>
          <a:p>
            <a:r>
              <a:rPr lang="en-US" altLang="zh-CN" sz="2800" dirty="0"/>
              <a:t>a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, b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a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, a</a:t>
            </a:r>
            <a:r>
              <a:rPr lang="en-US" altLang="zh-CN" sz="2800" baseline="-25000" dirty="0"/>
              <a:t>4</a:t>
            </a:r>
            <a:r>
              <a:rPr lang="en-US" altLang="zh-CN" sz="2800" dirty="0"/>
              <a:t> </a:t>
            </a:r>
            <a:endParaRPr lang="zh-CN" altLang="en-US" sz="2800" baseline="-250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745D6A9-DFFF-47CC-A98B-B034C6B1058E}"/>
              </a:ext>
            </a:extLst>
          </p:cNvPr>
          <p:cNvSpPr txBox="1"/>
          <p:nvPr/>
        </p:nvSpPr>
        <p:spPr>
          <a:xfrm>
            <a:off x="4448917" y="5560838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7030A0"/>
                </a:solidFill>
              </a:rPr>
              <a:t>句柄：</a:t>
            </a:r>
            <a:endParaRPr lang="en-US" altLang="zh-CN" sz="2800" dirty="0">
              <a:solidFill>
                <a:srgbClr val="7030A0"/>
              </a:solidFill>
            </a:endParaRPr>
          </a:p>
          <a:p>
            <a:r>
              <a:rPr lang="en-US" altLang="zh-CN" sz="2800" dirty="0"/>
              <a:t>a</a:t>
            </a:r>
            <a:r>
              <a:rPr lang="en-US" altLang="zh-CN" sz="2800" baseline="-25000" dirty="0"/>
              <a:t>2</a:t>
            </a:r>
            <a:endParaRPr lang="zh-CN" alt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880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EEE7B-1134-4B48-99C8-7151D905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2 .6 </a:t>
            </a:r>
            <a:r>
              <a:rPr lang="zh-CN" altLang="en-US" dirty="0"/>
              <a:t>句型的分析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DFFAAB-BC2C-497F-B9BC-5C7E43C28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28" y="990891"/>
            <a:ext cx="11442240" cy="2572598"/>
          </a:xfrm>
        </p:spPr>
        <p:txBody>
          <a:bodyPr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latin typeface="+mn-ea"/>
                <a:ea typeface="+mn-ea"/>
              </a:rPr>
              <a:t>[</a:t>
            </a:r>
            <a:r>
              <a:rPr lang="zh-CN" altLang="en-US" sz="2800" dirty="0">
                <a:latin typeface="+mn-ea"/>
                <a:ea typeface="+mn-ea"/>
              </a:rPr>
              <a:t>例</a:t>
            </a:r>
            <a:r>
              <a:rPr lang="en-US" altLang="zh-CN" sz="2800" dirty="0">
                <a:latin typeface="+mn-ea"/>
                <a:ea typeface="+mn-ea"/>
              </a:rPr>
              <a:t>]</a:t>
            </a:r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G(S):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S</a:t>
            </a:r>
            <a:r>
              <a:rPr kumimoji="1"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→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aAcBe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  ; A</a:t>
            </a:r>
            <a:r>
              <a:rPr kumimoji="1"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→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Ab|b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 ;  B</a:t>
            </a:r>
            <a:r>
              <a:rPr kumimoji="1"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→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，给定符号串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Symbol" pitchFamily="2" charset="2"/>
              </a:rPr>
              <a:t>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aAbcde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377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⑴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证明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Symbol" pitchFamily="2" charset="2"/>
              </a:rPr>
              <a:t>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Symbol" pitchFamily="2" charset="2"/>
              </a:rPr>
              <a:t>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aAbcde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是一个句型；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377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⑵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画出句型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Symbol" pitchFamily="2" charset="2"/>
              </a:rPr>
              <a:t>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的语法树；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377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⑶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指出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Symbol" pitchFamily="2" charset="2"/>
              </a:rPr>
              <a:t>中的短语、简单短语和句柄。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</a:endParaRPr>
          </a:p>
          <a:p>
            <a:pPr algn="l">
              <a:lnSpc>
                <a:spcPts val="3600"/>
              </a:lnSpc>
            </a:pPr>
            <a:r>
              <a:rPr lang="zh-CN" altLang="en-US" sz="2800" dirty="0">
                <a:latin typeface="+mn-ea"/>
                <a:ea typeface="+mn-ea"/>
              </a:rPr>
              <a:t>题解：</a:t>
            </a:r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8BF54FCF-CE5F-4596-93CD-A9AA97170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89" y="3714935"/>
            <a:ext cx="68994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⑴ S</a:t>
            </a:r>
            <a:r>
              <a:rPr kumimoji="1" lang="en-US" altLang="zh-CN" sz="2400" dirty="0">
                <a:latin typeface="+mn-ea"/>
                <a:sym typeface="Symbol" pitchFamily="18" charset="2"/>
              </a:rPr>
              <a:t>  </a:t>
            </a:r>
            <a:r>
              <a:rPr lang="en-US" altLang="zh-CN" sz="2400" dirty="0" err="1">
                <a:latin typeface="+mn-ea"/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400" dirty="0" err="1">
                <a:latin typeface="+mn-ea"/>
              </a:rPr>
              <a:t>cBe</a:t>
            </a:r>
            <a:r>
              <a:rPr kumimoji="1" lang="en-US" altLang="zh-CN" sz="2400" dirty="0">
                <a:latin typeface="+mn-ea"/>
                <a:sym typeface="Symbol" pitchFamily="18" charset="2"/>
              </a:rPr>
              <a:t>  </a:t>
            </a:r>
            <a:r>
              <a:rPr lang="en-US" altLang="zh-CN" sz="2400" dirty="0" err="1">
                <a:latin typeface="+mn-ea"/>
              </a:rPr>
              <a:t>a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Ab</a:t>
            </a:r>
            <a:r>
              <a:rPr lang="en-US" altLang="zh-CN" sz="2400" dirty="0" err="1">
                <a:latin typeface="+mn-ea"/>
              </a:rPr>
              <a:t>c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B</a:t>
            </a:r>
            <a:r>
              <a:rPr lang="en-US" altLang="zh-CN" sz="2400" dirty="0" err="1">
                <a:latin typeface="+mn-ea"/>
              </a:rPr>
              <a:t>e</a:t>
            </a:r>
            <a:r>
              <a:rPr kumimoji="1" lang="en-US" altLang="zh-CN" sz="2400" dirty="0">
                <a:latin typeface="+mn-ea"/>
                <a:sym typeface="Symbol" pitchFamily="18" charset="2"/>
              </a:rPr>
              <a:t> 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aAbc</a:t>
            </a:r>
            <a:r>
              <a:rPr lang="en-US" altLang="zh-CN" sz="2400" u="wavyHeavy" dirty="0" err="1">
                <a:uFill>
                  <a:solidFill>
                    <a:srgbClr val="0000FF"/>
                  </a:solidFill>
                </a:uFill>
                <a:latin typeface="+mn-ea"/>
              </a:rPr>
              <a:t>d</a:t>
            </a:r>
            <a:r>
              <a:rPr lang="en-US" altLang="zh-CN" sz="2400" dirty="0" err="1">
                <a:latin typeface="+mn-ea"/>
              </a:rPr>
              <a:t>e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A8F63180-1F00-4789-A1FC-0361F6B13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89" y="4231795"/>
            <a:ext cx="289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⑵  </a:t>
            </a:r>
            <a:r>
              <a:rPr lang="zh-CN" altLang="en-US" sz="2400" dirty="0">
                <a:latin typeface="+mn-ea"/>
              </a:rPr>
              <a:t>语法树如右图：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5B160030-F711-46C2-BF3C-BDC1B2AFB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89" y="4712710"/>
            <a:ext cx="4191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ea"/>
              </a:rPr>
              <a:t>⑶ </a:t>
            </a:r>
            <a:r>
              <a:rPr lang="zh-CN" altLang="en-US" sz="2400" dirty="0">
                <a:latin typeface="+mn-ea"/>
              </a:rPr>
              <a:t>短语、简单短语和句柄</a:t>
            </a:r>
            <a:r>
              <a:rPr lang="en-US" altLang="zh-CN" sz="2400" dirty="0">
                <a:latin typeface="+mn-ea"/>
              </a:rPr>
              <a:t>: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DFE3BEF6-BDBE-490D-805F-C0AFFD7E8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21" y="5157342"/>
            <a:ext cx="4191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 dirty="0">
                <a:latin typeface="+mn-ea"/>
              </a:rPr>
              <a:t>  </a:t>
            </a:r>
            <a:r>
              <a:rPr lang="zh-CN" altLang="en-US" sz="2400" dirty="0">
                <a:latin typeface="+mn-ea"/>
              </a:rPr>
              <a:t>短语</a:t>
            </a:r>
            <a:r>
              <a:rPr lang="en-US" altLang="zh-CN" sz="2400" dirty="0">
                <a:latin typeface="+mn-ea"/>
              </a:rPr>
              <a:t>: </a:t>
            </a:r>
            <a:r>
              <a:rPr lang="en-US" altLang="zh-CN" sz="2400" dirty="0" err="1">
                <a:latin typeface="+mn-ea"/>
              </a:rPr>
              <a:t>aAbcde</a:t>
            </a:r>
            <a:r>
              <a:rPr lang="en-US" altLang="zh-CN" sz="2400" dirty="0">
                <a:latin typeface="+mn-ea"/>
              </a:rPr>
              <a:t> ,Ab , d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6E51675D-F739-48BA-974D-185616DFD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21" y="5652937"/>
            <a:ext cx="3124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>
                <a:latin typeface="+mn-ea"/>
              </a:rPr>
              <a:t>  </a:t>
            </a:r>
            <a:r>
              <a:rPr lang="zh-CN" altLang="en-US" sz="2400">
                <a:latin typeface="+mn-ea"/>
              </a:rPr>
              <a:t>简单短语</a:t>
            </a:r>
            <a:r>
              <a:rPr lang="en-US" altLang="zh-CN" sz="2400">
                <a:latin typeface="+mn-ea"/>
              </a:rPr>
              <a:t>: Ab , d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A1F19145-7AF9-401A-8376-F2BF778C0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921" y="6148532"/>
            <a:ext cx="2743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400">
                <a:latin typeface="+mn-ea"/>
              </a:rPr>
              <a:t>  </a:t>
            </a:r>
            <a:r>
              <a:rPr lang="zh-CN" altLang="en-US" sz="2400">
                <a:latin typeface="+mn-ea"/>
              </a:rPr>
              <a:t>句柄：</a:t>
            </a:r>
            <a:r>
              <a:rPr lang="en-US" altLang="zh-CN" sz="2400">
                <a:latin typeface="+mn-ea"/>
              </a:rPr>
              <a:t>Ab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02C878F-048D-4229-9D89-701F7150A887}"/>
              </a:ext>
            </a:extLst>
          </p:cNvPr>
          <p:cNvGrpSpPr/>
          <p:nvPr/>
        </p:nvGrpSpPr>
        <p:grpSpPr>
          <a:xfrm>
            <a:off x="7431582" y="3790534"/>
            <a:ext cx="2166648" cy="2352696"/>
            <a:chOff x="7237054" y="2855670"/>
            <a:chExt cx="2166648" cy="2352696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6B61343-21BD-4089-8D13-FE20045439C0}"/>
                </a:ext>
              </a:extLst>
            </p:cNvPr>
            <p:cNvSpPr txBox="1"/>
            <p:nvPr/>
          </p:nvSpPr>
          <p:spPr>
            <a:xfrm>
              <a:off x="8071285" y="2855670"/>
              <a:ext cx="3561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4605BA4-3BF6-4C04-83F1-BCCA8DF02AFD}"/>
                </a:ext>
              </a:extLst>
            </p:cNvPr>
            <p:cNvSpPr txBox="1"/>
            <p:nvPr/>
          </p:nvSpPr>
          <p:spPr>
            <a:xfrm>
              <a:off x="8541173" y="4011380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0CFE5DB-BA6A-4CDB-B09A-72F527E6A8B3}"/>
                </a:ext>
              </a:extLst>
            </p:cNvPr>
            <p:cNvSpPr txBox="1"/>
            <p:nvPr/>
          </p:nvSpPr>
          <p:spPr>
            <a:xfrm>
              <a:off x="7237054" y="3975787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05F75CD-DE92-4DF2-B582-13E3191728EF}"/>
                </a:ext>
              </a:extLst>
            </p:cNvPr>
            <p:cNvSpPr txBox="1"/>
            <p:nvPr/>
          </p:nvSpPr>
          <p:spPr>
            <a:xfrm>
              <a:off x="7611619" y="3991336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797F572-CFC9-4447-8496-6BCE4A4ED67A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 flipH="1">
              <a:off x="7406331" y="3317335"/>
              <a:ext cx="843048" cy="6584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3C2F5C9-F62B-4286-82FD-02D3993D1898}"/>
                </a:ext>
              </a:extLst>
            </p:cNvPr>
            <p:cNvCxnSpPr>
              <a:stCxn id="23" idx="2"/>
              <a:endCxn id="27" idx="0"/>
            </p:cNvCxnSpPr>
            <p:nvPr/>
          </p:nvCxnSpPr>
          <p:spPr>
            <a:xfrm flipH="1">
              <a:off x="7806544" y="3317335"/>
              <a:ext cx="442835" cy="6740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5717E17-192C-42A8-AD97-5A49B3600F1A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8249379" y="3317335"/>
              <a:ext cx="486719" cy="6940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50B5F92-E495-48D3-8AE2-893DF052A692}"/>
                </a:ext>
              </a:extLst>
            </p:cNvPr>
            <p:cNvCxnSpPr>
              <a:cxnSpLocks/>
              <a:stCxn id="27" idx="2"/>
              <a:endCxn id="35" idx="0"/>
            </p:cNvCxnSpPr>
            <p:nvPr/>
          </p:nvCxnSpPr>
          <p:spPr>
            <a:xfrm flipH="1">
              <a:off x="7544835" y="4453001"/>
              <a:ext cx="261709" cy="2716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642D890-95B8-43DF-A895-EF8428FAAA0F}"/>
                </a:ext>
              </a:extLst>
            </p:cNvPr>
            <p:cNvCxnSpPr>
              <a:cxnSpLocks/>
              <a:stCxn id="27" idx="2"/>
              <a:endCxn id="33" idx="0"/>
            </p:cNvCxnSpPr>
            <p:nvPr/>
          </p:nvCxnSpPr>
          <p:spPr>
            <a:xfrm>
              <a:off x="7806544" y="4453001"/>
              <a:ext cx="270404" cy="2937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11E5EDB-E606-44CA-96A1-15EFC7C762C6}"/>
                </a:ext>
              </a:extLst>
            </p:cNvPr>
            <p:cNvSpPr txBox="1"/>
            <p:nvPr/>
          </p:nvSpPr>
          <p:spPr>
            <a:xfrm>
              <a:off x="7907671" y="4746701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D8B3A38-E208-4374-884B-BEC33489310A}"/>
                </a:ext>
              </a:extLst>
            </p:cNvPr>
            <p:cNvCxnSpPr>
              <a:stCxn id="25" idx="2"/>
              <a:endCxn id="43" idx="0"/>
            </p:cNvCxnSpPr>
            <p:nvPr/>
          </p:nvCxnSpPr>
          <p:spPr bwMode="auto">
            <a:xfrm>
              <a:off x="8736098" y="4473045"/>
              <a:ext cx="1429" cy="268654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F5084E1-0F25-4774-B5B9-2D886059A2C4}"/>
                </a:ext>
              </a:extLst>
            </p:cNvPr>
            <p:cNvSpPr txBox="1"/>
            <p:nvPr/>
          </p:nvSpPr>
          <p:spPr>
            <a:xfrm>
              <a:off x="7349910" y="4724675"/>
              <a:ext cx="389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8F9E1E6-17A2-44C1-9395-68CDB56FC3BC}"/>
                </a:ext>
              </a:extLst>
            </p:cNvPr>
            <p:cNvCxnSpPr>
              <a:cxnSpLocks/>
              <a:stCxn id="23" idx="2"/>
              <a:endCxn id="48" idx="0"/>
            </p:cNvCxnSpPr>
            <p:nvPr/>
          </p:nvCxnSpPr>
          <p:spPr>
            <a:xfrm>
              <a:off x="8249379" y="3317335"/>
              <a:ext cx="27340" cy="6763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7120FA1-80E3-40E3-892C-84E7EC45062E}"/>
                </a:ext>
              </a:extLst>
            </p:cNvPr>
            <p:cNvSpPr txBox="1"/>
            <p:nvPr/>
          </p:nvSpPr>
          <p:spPr>
            <a:xfrm>
              <a:off x="8568250" y="4741699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2C534D5-BC95-41AB-847A-91ABCD14398A}"/>
                </a:ext>
              </a:extLst>
            </p:cNvPr>
            <p:cNvSpPr txBox="1"/>
            <p:nvPr/>
          </p:nvSpPr>
          <p:spPr>
            <a:xfrm>
              <a:off x="8116258" y="3993682"/>
              <a:ext cx="3209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55ED333-8261-405D-B94B-F89E35692A0D}"/>
                </a:ext>
              </a:extLst>
            </p:cNvPr>
            <p:cNvSpPr txBox="1"/>
            <p:nvPr/>
          </p:nvSpPr>
          <p:spPr>
            <a:xfrm>
              <a:off x="9082780" y="3991335"/>
              <a:ext cx="3209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F9C9DE78-8B31-4F33-83A9-856D7F567774}"/>
                </a:ext>
              </a:extLst>
            </p:cNvPr>
            <p:cNvCxnSpPr>
              <a:cxnSpLocks/>
              <a:stCxn id="23" idx="2"/>
              <a:endCxn id="49" idx="0"/>
            </p:cNvCxnSpPr>
            <p:nvPr/>
          </p:nvCxnSpPr>
          <p:spPr>
            <a:xfrm>
              <a:off x="8249379" y="3317335"/>
              <a:ext cx="993862" cy="674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551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utoUpdateAnimBg="0"/>
      <p:bldP spid="19" grpId="0" autoUpdateAnimBg="0"/>
      <p:bldP spid="20" grpId="0" autoUpdateAnimBg="0"/>
      <p:bldP spid="21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b="1" dirty="0"/>
              <a:t> 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b="1" dirty="0"/>
              <a:t> 2.3 </a:t>
            </a:r>
            <a:r>
              <a:rPr lang="zh-CN" altLang="en-US" b="1" dirty="0"/>
              <a:t>文法和语言的形式化定义</a:t>
            </a:r>
          </a:p>
          <a:p>
            <a:pPr>
              <a:lnSpc>
                <a:spcPct val="18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</a:p>
          <a:p>
            <a:pPr>
              <a:lnSpc>
                <a:spcPct val="16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7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</a:p>
          <a:p>
            <a:pPr>
              <a:lnSpc>
                <a:spcPct val="17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2.7</a:t>
            </a:r>
            <a:r>
              <a:rPr lang="zh-CN" altLang="en-US" b="1" u="sng" dirty="0">
                <a:solidFill>
                  <a:srgbClr val="C00000"/>
                </a:solidFill>
              </a:rPr>
              <a:t> 补充说明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文法中的多余规则和</a:t>
            </a:r>
            <a:r>
              <a:rPr lang="en-US" altLang="zh-CN" b="1" u="sng" dirty="0">
                <a:solidFill>
                  <a:srgbClr val="C00000"/>
                </a:solidFill>
              </a:rPr>
              <a:t>epsilon (ε) </a:t>
            </a:r>
            <a:r>
              <a:rPr lang="zh-CN" altLang="en-US" b="1" u="sng" dirty="0">
                <a:solidFill>
                  <a:srgbClr val="C00000"/>
                </a:solidFill>
              </a:rPr>
              <a:t>规则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2.8 </a:t>
            </a:r>
            <a:r>
              <a:rPr lang="zh-CN" altLang="en-US" b="1" dirty="0"/>
              <a:t>例题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367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13C7C-A543-4BB7-80A7-3B159CE6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F77FD-1B76-4FC5-BDA5-F2BADF23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1303125" cy="5545971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zh-CN" altLang="en-US" sz="2800" dirty="0"/>
              <a:t>文法不得含</a:t>
            </a:r>
            <a:r>
              <a:rPr lang="zh-CN" altLang="en-US" sz="2800" dirty="0">
                <a:solidFill>
                  <a:srgbClr val="FF0000"/>
                </a:solidFill>
              </a:rPr>
              <a:t>有害规则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</a:rPr>
              <a:t>多余规则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>
              <a:lnSpc>
                <a:spcPts val="3600"/>
              </a:lnSpc>
            </a:pPr>
            <a:r>
              <a:rPr lang="zh-CN" altLang="en-US" sz="2400" b="1" dirty="0"/>
              <a:t>有害</a:t>
            </a:r>
            <a:r>
              <a:rPr lang="zh-CN" altLang="en-US" sz="2400" dirty="0">
                <a:solidFill>
                  <a:schemeClr val="tx1"/>
                </a:solidFill>
              </a:rPr>
              <a:t>规则：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A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→A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  </a:t>
            </a:r>
          </a:p>
          <a:p>
            <a:pPr lvl="1">
              <a:lnSpc>
                <a:spcPts val="3600"/>
              </a:lnSpc>
            </a:pPr>
            <a:r>
              <a:rPr kumimoji="1" lang="zh-CN" altLang="en-US" sz="2400" b="1" dirty="0">
                <a:latin typeface="+mn-ea"/>
                <a:ea typeface="+mn-ea"/>
              </a:rPr>
              <a:t>不可达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用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规则：不在任何产生式右部出现的非终结符及其规则 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>
              <a:lnSpc>
                <a:spcPts val="3600"/>
              </a:lnSpc>
            </a:pPr>
            <a:r>
              <a:rPr kumimoji="1" lang="zh-CN" altLang="en-US" sz="2400" b="1" dirty="0">
                <a:latin typeface="+mn-ea"/>
                <a:ea typeface="+mn-ea"/>
              </a:rPr>
              <a:t>不可终止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规则：从某非终结符开始，不可能推导出任意终结符串来。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44500" indent="-457200">
              <a:lnSpc>
                <a:spcPts val="3600"/>
              </a:lnSpc>
            </a:pPr>
            <a:r>
              <a:rPr kumimoji="1" lang="zh-CN" altLang="en-US" sz="2800" dirty="0">
                <a:latin typeface="+mn-ea"/>
                <a:ea typeface="+mn-ea"/>
              </a:rPr>
              <a:t>对文法</a:t>
            </a:r>
            <a:r>
              <a:rPr kumimoji="1" lang="en-US" altLang="zh-CN" sz="2800" dirty="0">
                <a:latin typeface="+mn-ea"/>
                <a:ea typeface="+mn-ea"/>
              </a:rPr>
              <a:t>G</a:t>
            </a:r>
            <a:r>
              <a:rPr kumimoji="1" lang="zh-CN" altLang="en-US" sz="2800" dirty="0">
                <a:latin typeface="+mn-ea"/>
                <a:ea typeface="+mn-ea"/>
              </a:rPr>
              <a:t>中的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符号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kumimoji="1" lang="zh-CN" altLang="en-US" sz="2800" dirty="0">
                <a:latin typeface="+mn-ea"/>
                <a:ea typeface="+mn-ea"/>
              </a:rPr>
              <a:t>是有用的，是指</a:t>
            </a:r>
            <a:r>
              <a:rPr kumimoji="1" lang="en-US" altLang="zh-CN" sz="2800" dirty="0">
                <a:latin typeface="+mn-ea"/>
                <a:ea typeface="+mn-ea"/>
              </a:rPr>
              <a:t>X</a:t>
            </a:r>
            <a:r>
              <a:rPr kumimoji="1" lang="zh-CN" altLang="en-US" sz="2800" dirty="0">
                <a:latin typeface="+mn-ea"/>
                <a:ea typeface="+mn-ea"/>
              </a:rPr>
              <a:t>至少出现在一个句子的推导过程中，即</a:t>
            </a:r>
            <a:r>
              <a:rPr kumimoji="1" lang="en-US" altLang="zh-CN" sz="2800" dirty="0">
                <a:latin typeface="+mn-ea"/>
                <a:ea typeface="+mn-ea"/>
              </a:rPr>
              <a:t>X</a:t>
            </a:r>
            <a:r>
              <a:rPr kumimoji="1" lang="zh-CN" altLang="en-US" sz="2800" dirty="0">
                <a:latin typeface="+mn-ea"/>
                <a:ea typeface="+mn-ea"/>
              </a:rPr>
              <a:t>必须同时满足以下两个条件：</a:t>
            </a:r>
            <a:endParaRPr kumimoji="1" lang="en-US" altLang="zh-CN" sz="2800" dirty="0">
              <a:latin typeface="+mn-ea"/>
              <a:ea typeface="+mn-ea"/>
            </a:endParaRPr>
          </a:p>
          <a:p>
            <a:pPr marL="914400" lvl="1" indent="-457200">
              <a:lnSpc>
                <a:spcPts val="3600"/>
              </a:lnSpc>
              <a:buFont typeface="+mj-ea"/>
              <a:buAutoNum type="circleNumDbPlain"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必须在某个句型中出现，即存在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α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β ∈ V*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，有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 ⇒ αXβ  (</a:t>
            </a:r>
            <a:r>
              <a:rPr kumimoji="1" lang="zh-CN" altLang="en-US" sz="2400" b="1" dirty="0">
                <a:latin typeface="+mn-ea"/>
                <a:ea typeface="+mn-ea"/>
              </a:rPr>
              <a:t>可达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  <a:p>
            <a:pPr marL="914400" lvl="1" indent="-457200">
              <a:lnSpc>
                <a:spcPts val="3600"/>
              </a:lnSpc>
              <a:buFont typeface="+mj-ea"/>
              <a:buAutoNum type="circleNumDbPlain"/>
            </a:pP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必须能够从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推导出终结符号串，即存在</a:t>
            </a:r>
            <a:r>
              <a:rPr kumimoji="1" lang="en-US" altLang="zh-CN" sz="2400" dirty="0" err="1">
                <a:solidFill>
                  <a:schemeClr val="tx1"/>
                </a:solidFill>
                <a:latin typeface="+mn-ea"/>
                <a:ea typeface="+mn-ea"/>
              </a:rPr>
              <a:t>w∈V</a:t>
            </a:r>
            <a:r>
              <a:rPr kumimoji="1" lang="en-US" altLang="zh-CN" sz="2400" baseline="-25000" dirty="0" err="1">
                <a:solidFill>
                  <a:schemeClr val="tx1"/>
                </a:solidFill>
                <a:latin typeface="+mn-ea"/>
                <a:ea typeface="+mn-ea"/>
              </a:rPr>
              <a:t>T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*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，使 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αXβ ⇒ w  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kumimoji="1" lang="zh-CN" altLang="en-US" sz="2400" b="1" dirty="0">
                <a:latin typeface="+mn-ea"/>
                <a:ea typeface="+mn-ea"/>
              </a:rPr>
              <a:t>可终结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lvl="1" indent="0">
              <a:lnSpc>
                <a:spcPts val="3600"/>
              </a:lnSpc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否则就说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X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是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无用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的。</a:t>
            </a: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914400" lvl="1" indent="-457200">
              <a:lnSpc>
                <a:spcPts val="3600"/>
              </a:lnSpc>
            </a:pP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含有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无用符号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的产生式称为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无用产生式</a:t>
            </a:r>
            <a:r>
              <a:rPr kumimoji="1"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F1D8D2-14EA-4ABF-B606-EA061EB85E14}"/>
              </a:ext>
            </a:extLst>
          </p:cNvPr>
          <p:cNvSpPr txBox="1"/>
          <p:nvPr/>
        </p:nvSpPr>
        <p:spPr>
          <a:xfrm>
            <a:off x="8287728" y="3987450"/>
            <a:ext cx="342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2A0811-4D13-4840-A2BF-718C6045E71B}"/>
              </a:ext>
            </a:extLst>
          </p:cNvPr>
          <p:cNvSpPr txBox="1"/>
          <p:nvPr/>
        </p:nvSpPr>
        <p:spPr>
          <a:xfrm>
            <a:off x="9190082" y="4515573"/>
            <a:ext cx="342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∗</a:t>
            </a:r>
          </a:p>
        </p:txBody>
      </p:sp>
    </p:spTree>
    <p:extLst>
      <p:ext uri="{BB962C8B-B14F-4D97-AF65-F5344CB8AC3E}">
        <p14:creationId xmlns:p14="http://schemas.microsoft.com/office/powerpoint/2010/main" val="33507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13C7C-A543-4BB7-80A7-3B159CE6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F77FD-1B76-4FC5-BDA5-F2BADF23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320376"/>
          </a:xfrm>
        </p:spPr>
        <p:txBody>
          <a:bodyPr>
            <a:normAutofit/>
          </a:bodyPr>
          <a:lstStyle/>
          <a:p>
            <a:r>
              <a:rPr lang="zh-CN" altLang="en-US" dirty="0"/>
              <a:t>文法化简：消除有害规则，无用符号与无用规则</a:t>
            </a:r>
            <a:r>
              <a:rPr lang="en-US" altLang="zh-CN" dirty="0"/>
              <a:t>(1)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D28F55F-26CF-4A45-8545-FC55E626F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95" y="2132395"/>
            <a:ext cx="7315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※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删除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不终结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产生式算法：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满足条件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2-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可终结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C9D79C7-02FA-44C1-AAAC-1BFF6E153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294" y="2745454"/>
            <a:ext cx="8619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ea typeface="黑体" panose="02010609060101010101" pitchFamily="49" charset="-122"/>
              </a:rPr>
              <a:t>(1)   </a:t>
            </a:r>
            <a:r>
              <a:rPr lang="zh-CN" altLang="en-US" dirty="0">
                <a:ea typeface="黑体" panose="02010609060101010101" pitchFamily="49" charset="-122"/>
              </a:rPr>
              <a:t>构造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推导出终结符号串的非终结符集</a:t>
            </a:r>
            <a:r>
              <a:rPr lang="en-US" altLang="zh-CN" dirty="0">
                <a:ea typeface="黑体" panose="02010609060101010101" pitchFamily="49" charset="-122"/>
              </a:rPr>
              <a:t>V</a:t>
            </a:r>
            <a:r>
              <a:rPr lang="en-US" altLang="zh-CN" baseline="-25000" dirty="0">
                <a:ea typeface="黑体" panose="02010609060101010101" pitchFamily="49" charset="-122"/>
              </a:rPr>
              <a:t>N1</a:t>
            </a:r>
            <a:r>
              <a:rPr lang="en-US" altLang="zh-CN" dirty="0">
                <a:ea typeface="黑体" panose="02010609060101010101" pitchFamily="49" charset="-122"/>
              </a:rPr>
              <a:t>: </a:t>
            </a:r>
            <a:r>
              <a:rPr lang="zh-CN" altLang="en-US" dirty="0">
                <a:ea typeface="黑体" panose="02010609060101010101" pitchFamily="49" charset="-122"/>
              </a:rPr>
              <a:t>置</a:t>
            </a:r>
            <a:r>
              <a:rPr lang="en-US" altLang="zh-CN" dirty="0">
                <a:ea typeface="黑体" panose="02010609060101010101" pitchFamily="49" charset="-122"/>
              </a:rPr>
              <a:t>V</a:t>
            </a:r>
            <a:r>
              <a:rPr lang="en-US" altLang="zh-CN" baseline="-25000" dirty="0">
                <a:ea typeface="黑体" panose="02010609060101010101" pitchFamily="49" charset="-122"/>
              </a:rPr>
              <a:t>N1</a:t>
            </a:r>
            <a:r>
              <a:rPr lang="en-US" altLang="zh-CN" dirty="0">
                <a:ea typeface="黑体" panose="02010609060101010101" pitchFamily="49" charset="-122"/>
              </a:rPr>
              <a:t>=</a:t>
            </a:r>
            <a:r>
              <a:rPr lang="az-Cyrl-AZ" altLang="zh-CN" dirty="0">
                <a:ea typeface="黑体" panose="02010609060101010101" pitchFamily="49" charset="-122"/>
              </a:rPr>
              <a:t>ф</a:t>
            </a:r>
            <a:endParaRPr lang="en-US" altLang="zh-CN" dirty="0">
              <a:ea typeface="黑体" panose="02010609060101010101" pitchFamily="49" charset="-122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AA66CF9C-3809-4765-920A-B64D933DA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295" y="5283088"/>
            <a:ext cx="7620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(2)</a:t>
            </a:r>
            <a:r>
              <a:rPr lang="en-US" altLang="zh-CN" sz="2400" dirty="0">
                <a:latin typeface="黑体" panose="02010609060101010101" pitchFamily="49" charset="-122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</a:rPr>
              <a:t>删除不在</a:t>
            </a:r>
            <a:r>
              <a:rPr lang="en-US" altLang="zh-CN" sz="2400" dirty="0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N1</a:t>
            </a:r>
            <a:r>
              <a:rPr lang="zh-CN" altLang="en-US" sz="2400" dirty="0">
                <a:latin typeface="黑体" panose="02010609060101010101" pitchFamily="49" charset="-122"/>
              </a:rPr>
              <a:t>中的所有非终结符的相关产生式。</a:t>
            </a:r>
            <a:endParaRPr lang="zh-CN" altLang="en-US" sz="24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8B5CEE-D002-4983-8339-16F0633117B4}"/>
              </a:ext>
            </a:extLst>
          </p:cNvPr>
          <p:cNvSpPr txBox="1"/>
          <p:nvPr/>
        </p:nvSpPr>
        <p:spPr>
          <a:xfrm>
            <a:off x="4902473" y="1529370"/>
            <a:ext cx="366533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G=(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6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600" b="0" i="0" u="none" strike="noStrike" kern="1200" cap="none" spc="0" normalizeH="0" baseline="-2500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6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S)</a:t>
            </a:r>
            <a:endParaRPr lang="zh-CN" altLang="en-US" dirty="0">
              <a:solidFill>
                <a:srgbClr val="ED7D3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D8358724-E210-1FB0-6391-179B60AC355E}"/>
                  </a:ext>
                </a:extLst>
              </p:cNvPr>
              <p:cNvSpPr/>
              <p:nvPr/>
            </p:nvSpPr>
            <p:spPr>
              <a:xfrm>
                <a:off x="1211580" y="3420349"/>
                <a:ext cx="8720950" cy="1569660"/>
              </a:xfrm>
              <a:prstGeom prst="roundRect">
                <a:avLst>
                  <a:gd name="adj" fmla="val 549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①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对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中每一个产生式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+mn-ea"/>
                  </a:rPr>
                  <a:t>→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itchFamily="2" charset="2"/>
                  </a:rPr>
                  <a:t>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若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itchFamily="2" charset="2"/>
                  </a:rPr>
                  <a:t>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∈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*</a:t>
                </a:r>
                <a:r>
                  <a:rPr lang="en-US" altLang="zh-CN" sz="2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;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则 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N1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=A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；</a:t>
                </a:r>
              </a:p>
              <a:p>
                <a:pPr>
                  <a:spcBef>
                    <a:spcPct val="50000"/>
                  </a:spcBef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② 对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P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中每一个产生式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kumimoji="1" lang="en-US" altLang="zh-CN" sz="2400" dirty="0">
                    <a:solidFill>
                      <a:schemeClr val="tx1"/>
                    </a:solidFill>
                    <a:latin typeface="+mn-ea"/>
                  </a:rPr>
                  <a:t>→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itchFamily="2" charset="2"/>
                  </a:rPr>
                  <a:t>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itchFamily="2" charset="2"/>
                  </a:rPr>
                  <a:t>若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Symbol" pitchFamily="2" charset="2"/>
                  </a:rPr>
                  <a:t>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∈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(V</a:t>
                </a:r>
                <a:r>
                  <a:rPr lang="en-US" altLang="zh-CN" sz="2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+ V</a:t>
                </a:r>
                <a:r>
                  <a:rPr lang="en-US" altLang="zh-CN" sz="2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N1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*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 ;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则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N1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=B; 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③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重复步骤②，直到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N1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不再扩大为止。</a:t>
                </a: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D8358724-E210-1FB0-6391-179B60AC3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580" y="3420349"/>
                <a:ext cx="8720950" cy="1569660"/>
              </a:xfrm>
              <a:prstGeom prst="roundRect">
                <a:avLst>
                  <a:gd name="adj" fmla="val 549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9DC037D-109C-97B6-3503-3E306C3B1381}"/>
              </a:ext>
            </a:extLst>
          </p:cNvPr>
          <p:cNvSpPr txBox="1"/>
          <p:nvPr/>
        </p:nvSpPr>
        <p:spPr>
          <a:xfrm>
            <a:off x="4141020" y="1473470"/>
            <a:ext cx="538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0" dirty="0">
                <a:latin typeface="+mn-ea"/>
                <a:ea typeface="+mn-ea"/>
                <a:sym typeface="Symbol" pitchFamily="18" charset="2"/>
              </a:rPr>
              <a:t></a:t>
            </a:r>
            <a:endParaRPr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ED0184-4211-1FA1-620A-8E461CBF6BFE}"/>
              </a:ext>
            </a:extLst>
          </p:cNvPr>
          <p:cNvSpPr txBox="1"/>
          <p:nvPr/>
        </p:nvSpPr>
        <p:spPr>
          <a:xfrm>
            <a:off x="773787" y="1549540"/>
            <a:ext cx="343185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G=(V</a:t>
            </a:r>
            <a:r>
              <a:rPr kumimoji="0" lang="en-US" altLang="zh-CN" sz="2600" b="0" i="0" u="none" strike="noStrike" kern="1200" cap="none" spc="0" normalizeH="0" baseline="-2500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600" b="0" i="0" u="none" strike="noStrike" kern="1200" cap="none" spc="0" normalizeH="0" baseline="-2500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S)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7214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10" grpId="0" autoUpdateAnimBg="0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13C7C-A543-4BB7-80A7-3B159CE6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F77FD-1B76-4FC5-BDA5-F2BADF23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文法化简：消除有害规则，无用符号与无用规则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B47569D-A141-403A-8A00-202F9980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45" y="1593764"/>
            <a:ext cx="68725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※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删除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不可用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产生式算法：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 (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满足条件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1-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可达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957CEED3-1DA3-462F-AF3E-F6C1338AB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446" y="2093153"/>
            <a:ext cx="739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tx2"/>
                </a:solidFill>
                <a:ea typeface="黑体" panose="02010609060101010101" pitchFamily="49" charset="-122"/>
              </a:rPr>
              <a:t>(1)   </a:t>
            </a:r>
            <a:r>
              <a:rPr lang="zh-CN" altLang="en-US" dirty="0">
                <a:ea typeface="黑体" panose="02010609060101010101" pitchFamily="49" charset="-122"/>
              </a:rPr>
              <a:t>初始化</a:t>
            </a:r>
            <a:r>
              <a:rPr lang="en-US" altLang="zh-CN" dirty="0">
                <a:ea typeface="黑体" panose="02010609060101010101" pitchFamily="49" charset="-122"/>
              </a:rPr>
              <a:t>:V</a:t>
            </a:r>
            <a:r>
              <a:rPr lang="en-US" altLang="zh-CN" baseline="-25000" dirty="0">
                <a:ea typeface="黑体" panose="02010609060101010101" pitchFamily="49" charset="-122"/>
              </a:rPr>
              <a:t>N2</a:t>
            </a:r>
            <a:r>
              <a:rPr lang="en-US" altLang="zh-CN" dirty="0">
                <a:ea typeface="黑体" panose="02010609060101010101" pitchFamily="49" charset="-122"/>
              </a:rPr>
              <a:t> ={S},V</a:t>
            </a:r>
            <a:r>
              <a:rPr lang="en-US" altLang="zh-CN" baseline="-25000" dirty="0">
                <a:ea typeface="黑体" panose="02010609060101010101" pitchFamily="49" charset="-122"/>
              </a:rPr>
              <a:t>T2</a:t>
            </a:r>
            <a:r>
              <a:rPr lang="en-US" altLang="zh-CN" dirty="0">
                <a:ea typeface="黑体" panose="02010609060101010101" pitchFamily="49" charset="-122"/>
              </a:rPr>
              <a:t> =</a:t>
            </a:r>
            <a:r>
              <a:rPr lang="az-Cyrl-AZ" altLang="zh-CN" dirty="0">
                <a:ea typeface="黑体" panose="02010609060101010101" pitchFamily="49" charset="-122"/>
              </a:rPr>
              <a:t>ф</a:t>
            </a:r>
            <a:r>
              <a:rPr lang="en-US" altLang="zh-CN" dirty="0">
                <a:ea typeface="黑体" panose="02010609060101010101" pitchFamily="49" charset="-122"/>
              </a:rPr>
              <a:t>, P</a:t>
            </a:r>
            <a:r>
              <a:rPr lang="en-US" altLang="zh-CN" baseline="-25000" dirty="0">
                <a:ea typeface="黑体" panose="02010609060101010101" pitchFamily="49" charset="-122"/>
              </a:rPr>
              <a:t>2</a:t>
            </a:r>
            <a:r>
              <a:rPr lang="en-US" altLang="zh-CN" dirty="0">
                <a:ea typeface="黑体" panose="02010609060101010101" pitchFamily="49" charset="-122"/>
              </a:rPr>
              <a:t>=</a:t>
            </a:r>
            <a:r>
              <a:rPr lang="az-Cyrl-AZ" altLang="zh-CN" dirty="0">
                <a:ea typeface="黑体" panose="02010609060101010101" pitchFamily="49" charset="-122"/>
              </a:rPr>
              <a:t> ф</a:t>
            </a:r>
            <a:endParaRPr lang="en-US" altLang="zh-CN" dirty="0">
              <a:ea typeface="黑体" panose="02010609060101010101" pitchFamily="49" charset="-122"/>
            </a:endParaRP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19115B59-2386-43BC-A34F-14D9B8F0B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446" y="4242132"/>
            <a:ext cx="7620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(2)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G=(V</a:t>
            </a:r>
            <a:r>
              <a:rPr lang="en-US" altLang="zh-CN" sz="2400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N2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T2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S)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 Box 12">
            <a:extLst>
              <a:ext uri="{FF2B5EF4-FFF2-40B4-BE49-F238E27FC236}">
                <a16:creationId xmlns:a16="http://schemas.microsoft.com/office/drawing/2014/main" id="{222CEAC0-682B-427C-9051-7494AC20A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46" y="4819982"/>
            <a:ext cx="6248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化简下述文法：       </a:t>
            </a: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21410960-0317-441B-9C73-BE8E2D2EDAEE}"/>
              </a:ext>
            </a:extLst>
          </p:cNvPr>
          <p:cNvGrpSpPr>
            <a:grpSpLocks/>
          </p:cNvGrpSpPr>
          <p:nvPr/>
        </p:nvGrpSpPr>
        <p:grpSpPr bwMode="auto">
          <a:xfrm>
            <a:off x="5440821" y="4783113"/>
            <a:ext cx="5562600" cy="1676400"/>
            <a:chOff x="1008" y="3072"/>
            <a:chExt cx="3504" cy="1056"/>
          </a:xfrm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grpSpPr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444B8528-9119-4624-926B-E070D17D8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072"/>
              <a:ext cx="3504" cy="105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 cap="sq">
              <a:noFill/>
              <a:round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en-CN" sz="2400"/>
            </a:p>
          </p:txBody>
        </p:sp>
        <p:sp>
          <p:nvSpPr>
            <p:cNvPr id="22" name="Text Box 15">
              <a:extLst>
                <a:ext uri="{FF2B5EF4-FFF2-40B4-BE49-F238E27FC236}">
                  <a16:creationId xmlns:a16="http://schemas.microsoft.com/office/drawing/2014/main" id="{3F85668C-3D17-4736-ABEA-48C9A7410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072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G[S]:     </a:t>
              </a: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400" dirty="0" err="1">
                  <a:latin typeface="+mn-ea"/>
                </a:rPr>
                <a:t>→</a:t>
              </a: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Be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| </a:t>
              </a: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Ec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             </a:t>
              </a:r>
            </a:p>
          </p:txBody>
        </p:sp>
        <p:sp>
          <p:nvSpPr>
            <p:cNvPr id="23" name="Text Box 16">
              <a:extLst>
                <a:ext uri="{FF2B5EF4-FFF2-40B4-BE49-F238E27FC236}">
                  <a16:creationId xmlns:a16="http://schemas.microsoft.com/office/drawing/2014/main" id="{5616C7F2-67CB-4CCA-A149-235B189220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312"/>
              <a:ext cx="192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en-US" altLang="zh-CN" sz="2400" dirty="0" err="1">
                  <a:latin typeface="+mn-ea"/>
                </a:rPr>
                <a:t>→</a:t>
              </a: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Ae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| e | A              </a:t>
              </a:r>
            </a:p>
          </p:txBody>
        </p:sp>
        <p:sp>
          <p:nvSpPr>
            <p:cNvPr id="24" name="Text Box 17">
              <a:extLst>
                <a:ext uri="{FF2B5EF4-FFF2-40B4-BE49-F238E27FC236}">
                  <a16:creationId xmlns:a16="http://schemas.microsoft.com/office/drawing/2014/main" id="{285DA4E2-9706-4E27-9865-187E3799E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552"/>
              <a:ext cx="17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en-US" altLang="zh-CN" sz="2400" dirty="0">
                  <a:latin typeface="+mn-ea"/>
                </a:rPr>
                <a:t>→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C e | </a:t>
              </a:r>
              <a:r>
                <a:rPr lang="en-US" altLang="zh-CN" sz="2400" dirty="0" err="1">
                  <a:solidFill>
                    <a:schemeClr val="tx2"/>
                  </a:solidFill>
                  <a:latin typeface="Times New Roman" panose="02020603050405020304" pitchFamily="18" charset="0"/>
                </a:rPr>
                <a:t>Af</a:t>
              </a:r>
              <a:endPara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Text Box 18">
              <a:extLst>
                <a:ext uri="{FF2B5EF4-FFF2-40B4-BE49-F238E27FC236}">
                  <a16:creationId xmlns:a16="http://schemas.microsoft.com/office/drawing/2014/main" id="{465DB559-D585-4736-BB67-58E95AFEE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3792"/>
              <a:ext cx="25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dirty="0">
                  <a:latin typeface="+mn-ea"/>
                </a:rPr>
                <a:t>→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Cf ; D</a:t>
              </a:r>
              <a:r>
                <a:rPr kumimoji="1" lang="en-US" altLang="zh-CN" sz="2400" dirty="0">
                  <a:latin typeface="+mn-ea"/>
                </a:rPr>
                <a:t>→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f ; G</a:t>
              </a:r>
              <a:r>
                <a:rPr kumimoji="1" lang="en-US" altLang="zh-CN" sz="2400" dirty="0">
                  <a:latin typeface="+mn-ea"/>
                </a:rPr>
                <a:t>→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 b</a:t>
              </a:r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BDC2868-E56D-A5F1-5727-655671C2C353}"/>
              </a:ext>
            </a:extLst>
          </p:cNvPr>
          <p:cNvSpPr/>
          <p:nvPr/>
        </p:nvSpPr>
        <p:spPr>
          <a:xfrm>
            <a:off x="515134" y="2587222"/>
            <a:ext cx="11413163" cy="1569660"/>
          </a:xfrm>
          <a:prstGeom prst="roundRect">
            <a:avLst>
              <a:gd name="adj" fmla="val 549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①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对每一个产生式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</a:rPr>
              <a:t>→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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，若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∈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N2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，则将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中的非终结符并入</a:t>
            </a: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</a:rPr>
              <a:t>V</a:t>
            </a:r>
            <a:r>
              <a:rPr lang="en-US" altLang="zh-CN" sz="2400" baseline="-25000" dirty="0">
                <a:solidFill>
                  <a:schemeClr val="tx1"/>
                </a:solidFill>
                <a:ea typeface="黑体" panose="02010609060101010101" pitchFamily="49" charset="-122"/>
              </a:rPr>
              <a:t>N2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终结符并入</a:t>
            </a: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</a:rPr>
              <a:t>V</a:t>
            </a:r>
            <a:r>
              <a:rPr lang="en-US" altLang="zh-CN" sz="2400" baseline="-25000" dirty="0">
                <a:solidFill>
                  <a:schemeClr val="tx1"/>
                </a:solidFill>
                <a:ea typeface="黑体" panose="02010609060101010101" pitchFamily="49" charset="-122"/>
              </a:rPr>
              <a:t>T2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②重复步骤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①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，直到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N2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/>
                </a:solidFill>
                <a:ea typeface="黑体" panose="02010609060101010101" pitchFamily="49" charset="-122"/>
              </a:rPr>
              <a:t>V</a:t>
            </a:r>
            <a:r>
              <a:rPr lang="en-US" altLang="zh-CN" sz="2400" baseline="-25000" dirty="0">
                <a:solidFill>
                  <a:schemeClr val="tx1"/>
                </a:solidFill>
                <a:ea typeface="黑体" panose="02010609060101010101" pitchFamily="49" charset="-122"/>
              </a:rPr>
              <a:t>T2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都不再扩大为止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③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中左右部仅含</a:t>
            </a:r>
            <a:r>
              <a:rPr lang="zh-CN" altLang="zh-CN" sz="2800" dirty="0">
                <a:solidFill>
                  <a:schemeClr val="tx1"/>
                </a:solidFill>
                <a:latin typeface="Arial" panose="020B0604020202020204" pitchFamily="34" charset="0"/>
                <a:ea typeface="MathJax_Math-italic"/>
              </a:rPr>
              <a:t>V</a:t>
            </a:r>
            <a:r>
              <a:rPr lang="zh-CN" altLang="zh-CN" sz="1400" dirty="0">
                <a:solidFill>
                  <a:schemeClr val="tx1"/>
                </a:solidFill>
                <a:latin typeface="Arial" panose="020B0604020202020204" pitchFamily="34" charset="0"/>
                <a:ea typeface="MathJax_Math-italic"/>
              </a:rPr>
              <a:t>N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athJax_Math-italic"/>
              </a:rPr>
              <a:t>2</a:t>
            </a:r>
            <a:r>
              <a:rPr lang="zh-CN" altLang="zh-CN" sz="2400" dirty="0">
                <a:solidFill>
                  <a:schemeClr val="tx1"/>
                </a:solidFill>
                <a:latin typeface="Arial" panose="020B0604020202020204" pitchFamily="34" charset="0"/>
                <a:ea typeface="-apple-system"/>
              </a:rPr>
              <a:t>∪</a:t>
            </a:r>
            <a:r>
              <a:rPr lang="zh-CN" altLang="zh-CN" sz="2800" dirty="0">
                <a:solidFill>
                  <a:schemeClr val="tx1"/>
                </a:solidFill>
                <a:latin typeface="Arial" panose="020B0604020202020204" pitchFamily="34" charset="0"/>
                <a:ea typeface="MathJax_Math-italic"/>
              </a:rPr>
              <a:t>V</a:t>
            </a:r>
            <a:r>
              <a:rPr lang="zh-CN" altLang="zh-CN" sz="1400" dirty="0">
                <a:solidFill>
                  <a:schemeClr val="tx1"/>
                </a:solidFill>
                <a:latin typeface="Arial" panose="020B0604020202020204" pitchFamily="34" charset="0"/>
                <a:ea typeface="MathJax_Math-italic"/>
              </a:rPr>
              <a:t>T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MathJax_Math-italic"/>
              </a:rPr>
              <a:t>2</a:t>
            </a:r>
            <a:r>
              <a:rPr lang="zh-CN" altLang="zh-CN" sz="2400" dirty="0">
                <a:solidFill>
                  <a:schemeClr val="tx1"/>
                </a:solidFill>
                <a:latin typeface="Arial" panose="020B0604020202020204" pitchFamily="34" charset="0"/>
                <a:ea typeface="-apple-system"/>
              </a:rPr>
              <a:t>中的符号的所有产生式置于</a:t>
            </a:r>
            <a:r>
              <a:rPr lang="zh-CN" altLang="zh-CN" sz="2800" dirty="0">
                <a:solidFill>
                  <a:schemeClr val="tx1"/>
                </a:solidFill>
                <a:latin typeface="Arial" panose="020B0604020202020204" pitchFamily="34" charset="0"/>
                <a:ea typeface="MathJax_Math-italic"/>
              </a:rPr>
              <a:t>P</a:t>
            </a:r>
            <a:r>
              <a:rPr lang="en-US" altLang="zh-CN" sz="2800" baseline="-25000" dirty="0">
                <a:solidFill>
                  <a:schemeClr val="tx1"/>
                </a:solidFill>
                <a:latin typeface="Arial" panose="020B0604020202020204" pitchFamily="34" charset="0"/>
                <a:ea typeface="MathJax_Math-italic"/>
              </a:rPr>
              <a:t>2</a:t>
            </a:r>
            <a:r>
              <a:rPr lang="zh-CN" altLang="zh-CN" sz="2400" dirty="0">
                <a:solidFill>
                  <a:schemeClr val="tx1"/>
                </a:solidFill>
                <a:latin typeface="Arial" panose="020B0604020202020204" pitchFamily="34" charset="0"/>
                <a:ea typeface="-apple-system"/>
              </a:rPr>
              <a:t>中</a:t>
            </a:r>
            <a:r>
              <a:rPr lang="zh-CN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9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2" grpId="0" autoUpdateAnimBg="0"/>
      <p:bldP spid="18" grpId="0"/>
      <p:bldP spid="19" grpId="0" autoUpdateAnimBg="0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13C7C-A543-4BB7-80A7-3B159CE6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DB9B694-10C3-45A9-85D4-CA5BB3702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10243438" cy="5637024"/>
          </a:xfrm>
        </p:spPr>
        <p:txBody>
          <a:bodyPr/>
          <a:lstStyle/>
          <a:p>
            <a:r>
              <a:rPr lang="zh-CN" altLang="en-US" dirty="0"/>
              <a:t>化简示例</a:t>
            </a: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37C76297-814E-4A0C-A91B-0821B879B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5548" y="5459394"/>
            <a:ext cx="2255837" cy="121920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sq">
            <a:noFill/>
            <a:round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/>
          <a:p>
            <a:pPr lvl="0" defTabSz="914377"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</a:rPr>
              <a:t>S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</a:rPr>
              <a:t> Be</a:t>
            </a:r>
          </a:p>
          <a:p>
            <a:pPr lvl="0" defTabSz="914377"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</a:rPr>
              <a:t>A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</a:rPr>
              <a:t> Ae | e</a:t>
            </a:r>
          </a:p>
          <a:p>
            <a:pPr lvl="0" defTabSz="914377"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</a:rPr>
              <a:t>B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</a:rPr>
              <a:t>Af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63" name="AutoShape 3">
            <a:extLst>
              <a:ext uri="{FF2B5EF4-FFF2-40B4-BE49-F238E27FC236}">
                <a16:creationId xmlns:a16="http://schemas.microsoft.com/office/drawing/2014/main" id="{3B1AB45D-118D-4B1C-8EC2-15464639E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454" y="3598198"/>
            <a:ext cx="5394325" cy="91440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sq">
            <a:noFill/>
            <a:round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5" name="AutoShape 7">
            <a:extLst>
              <a:ext uri="{FF2B5EF4-FFF2-40B4-BE49-F238E27FC236}">
                <a16:creationId xmlns:a16="http://schemas.microsoft.com/office/drawing/2014/main" id="{3F6C8E00-139B-4DAE-8243-AB075AF47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360" y="873027"/>
            <a:ext cx="4919663" cy="167640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 cap="sq">
            <a:noFill/>
            <a:round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6" name="Text Box 8">
            <a:extLst>
              <a:ext uri="{FF2B5EF4-FFF2-40B4-BE49-F238E27FC236}">
                <a16:creationId xmlns:a16="http://schemas.microsoft.com/office/drawing/2014/main" id="{4C96A394-DDE6-473A-B8FA-6D0EAAF3C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360" y="873027"/>
            <a:ext cx="3429000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G(S):  S </a:t>
            </a:r>
            <a:r>
              <a:rPr kumimoji="1" lang="en-US" altLang="zh-CN" sz="1800" dirty="0">
                <a:latin typeface="+mn-ea"/>
              </a:rPr>
              <a:t>→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 Be |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Ec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              </a:t>
            </a:r>
          </a:p>
        </p:txBody>
      </p:sp>
      <p:sp>
        <p:nvSpPr>
          <p:cNvPr id="67" name="Text Box 9">
            <a:extLst>
              <a:ext uri="{FF2B5EF4-FFF2-40B4-BE49-F238E27FC236}">
                <a16:creationId xmlns:a16="http://schemas.microsoft.com/office/drawing/2014/main" id="{3080EF9E-F307-4B30-A3A3-97E55BEC6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6410" y="1254027"/>
            <a:ext cx="3048000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A </a:t>
            </a:r>
            <a:r>
              <a:rPr kumimoji="1" lang="en-US" altLang="zh-CN" sz="1800" dirty="0">
                <a:latin typeface="+mn-ea"/>
              </a:rPr>
              <a:t>→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 Ae | e | A              </a:t>
            </a:r>
          </a:p>
        </p:txBody>
      </p:sp>
      <p:sp>
        <p:nvSpPr>
          <p:cNvPr id="68" name="Text Box 10">
            <a:extLst>
              <a:ext uri="{FF2B5EF4-FFF2-40B4-BE49-F238E27FC236}">
                <a16:creationId xmlns:a16="http://schemas.microsoft.com/office/drawing/2014/main" id="{B71B6696-66D6-4A3D-815D-7BC84C080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285" y="1635027"/>
            <a:ext cx="2819400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B </a:t>
            </a:r>
            <a:r>
              <a:rPr kumimoji="1" lang="en-US" altLang="zh-CN" sz="1800" dirty="0">
                <a:latin typeface="+mn-ea"/>
              </a:rPr>
              <a:t>→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 C e |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Af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9" name="Text Box 11">
            <a:extLst>
              <a:ext uri="{FF2B5EF4-FFF2-40B4-BE49-F238E27FC236}">
                <a16:creationId xmlns:a16="http://schemas.microsoft.com/office/drawing/2014/main" id="{72BEDD3A-6CFA-4BE7-9FA7-FCAE9B323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035" y="2016027"/>
            <a:ext cx="3259138" cy="3698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C </a:t>
            </a:r>
            <a:r>
              <a:rPr kumimoji="1" lang="en-US" altLang="zh-CN" sz="1800" dirty="0">
                <a:latin typeface="+mn-ea"/>
              </a:rPr>
              <a:t>→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 Cf ; D </a:t>
            </a:r>
            <a:r>
              <a:rPr kumimoji="1" lang="en-US" altLang="zh-CN" sz="1800" dirty="0">
                <a:latin typeface="+mn-ea"/>
              </a:rPr>
              <a:t>→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 f ; G </a:t>
            </a:r>
            <a:r>
              <a:rPr kumimoji="1" lang="en-US" altLang="zh-CN" sz="1800" dirty="0">
                <a:latin typeface="+mn-ea"/>
              </a:rPr>
              <a:t>→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</a:rPr>
              <a:t> b</a:t>
            </a:r>
          </a:p>
        </p:txBody>
      </p:sp>
      <p:sp>
        <p:nvSpPr>
          <p:cNvPr id="70" name="Text Box 12">
            <a:extLst>
              <a:ext uri="{FF2B5EF4-FFF2-40B4-BE49-F238E27FC236}">
                <a16:creationId xmlns:a16="http://schemas.microsoft.com/office/drawing/2014/main" id="{EC05D3E7-8DCD-4E80-85D4-49207ACAB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453" y="1997998"/>
            <a:ext cx="670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377">
              <a:spcBef>
                <a:spcPct val="50000"/>
              </a:spcBef>
            </a:pPr>
            <a:endParaRPr lang="en-CN" altLang="en-CN" sz="240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" name="Text Box 13">
            <a:extLst>
              <a:ext uri="{FF2B5EF4-FFF2-40B4-BE49-F238E27FC236}">
                <a16:creationId xmlns:a16="http://schemas.microsoft.com/office/drawing/2014/main" id="{CDA7C6E2-3FBB-488B-9634-150536B6D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766" y="1551779"/>
            <a:ext cx="335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377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⒈ </a:t>
            </a:r>
            <a:r>
              <a:rPr lang="zh-CN" altLang="en-US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删除 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A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A ;</a:t>
            </a:r>
          </a:p>
        </p:txBody>
      </p:sp>
      <p:sp>
        <p:nvSpPr>
          <p:cNvPr id="72" name="Text Box 14">
            <a:extLst>
              <a:ext uri="{FF2B5EF4-FFF2-40B4-BE49-F238E27FC236}">
                <a16:creationId xmlns:a16="http://schemas.microsoft.com/office/drawing/2014/main" id="{171D24BA-E914-459D-ABA3-AA1D1CE41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766" y="2338665"/>
            <a:ext cx="335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377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2.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删除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不终结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产生式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:</a:t>
            </a:r>
          </a:p>
        </p:txBody>
      </p:sp>
      <p:sp>
        <p:nvSpPr>
          <p:cNvPr id="73" name="Text Box 15">
            <a:extLst>
              <a:ext uri="{FF2B5EF4-FFF2-40B4-BE49-F238E27FC236}">
                <a16:creationId xmlns:a16="http://schemas.microsoft.com/office/drawing/2014/main" id="{C8ABC7F6-671A-4D9C-BB7F-90076C1DD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90" y="2970811"/>
            <a:ext cx="7543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377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∵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V</a:t>
            </a:r>
            <a:r>
              <a:rPr lang="en-US" altLang="zh-CN" sz="240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N1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={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A,D,G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B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,S }; ∴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应删除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C,E(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连同其产生式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</a:p>
        </p:txBody>
      </p:sp>
      <p:sp>
        <p:nvSpPr>
          <p:cNvPr id="74" name="Text Box 16">
            <a:extLst>
              <a:ext uri="{FF2B5EF4-FFF2-40B4-BE49-F238E27FC236}">
                <a16:creationId xmlns:a16="http://schemas.microsoft.com/office/drawing/2014/main" id="{09574B2A-8DA2-470A-8A96-20C45187C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53" y="3598198"/>
            <a:ext cx="716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377">
              <a:spcBef>
                <a:spcPct val="50000"/>
              </a:spcBef>
            </a:pPr>
            <a:r>
              <a:rPr lang="zh-CN" altLang="en-US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得：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G[S]:  S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Be ; A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Ae | e ; B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Af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;</a:t>
            </a:r>
          </a:p>
        </p:txBody>
      </p:sp>
      <p:sp>
        <p:nvSpPr>
          <p:cNvPr id="78" name="Text Box 20">
            <a:extLst>
              <a:ext uri="{FF2B5EF4-FFF2-40B4-BE49-F238E27FC236}">
                <a16:creationId xmlns:a16="http://schemas.microsoft.com/office/drawing/2014/main" id="{DB8E3C92-10F3-428D-A22C-5A3C70899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2318" y="4055398"/>
            <a:ext cx="4464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377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D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f ; G </a:t>
            </a:r>
            <a:r>
              <a:rPr kumimoji="1" lang="en-US" altLang="zh-CN" sz="2400" dirty="0">
                <a:latin typeface="+mn-ea"/>
              </a:rPr>
              <a:t>→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b ;</a:t>
            </a:r>
          </a:p>
        </p:txBody>
      </p:sp>
      <p:sp>
        <p:nvSpPr>
          <p:cNvPr id="79" name="Text Box 21">
            <a:extLst>
              <a:ext uri="{FF2B5EF4-FFF2-40B4-BE49-F238E27FC236}">
                <a16:creationId xmlns:a16="http://schemas.microsoft.com/office/drawing/2014/main" id="{B821D825-76C3-4AE6-85CE-A122C9DE4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766" y="4628135"/>
            <a:ext cx="335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377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3.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删除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不可用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产生式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:</a:t>
            </a:r>
            <a:endParaRPr lang="en-US" altLang="zh-CN" sz="2400" dirty="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80" name="Text Box 22">
            <a:extLst>
              <a:ext uri="{FF2B5EF4-FFF2-40B4-BE49-F238E27FC236}">
                <a16:creationId xmlns:a16="http://schemas.microsoft.com/office/drawing/2014/main" id="{A068BFC0-E052-4CAD-93AB-2CCBCCFC5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790" y="5246592"/>
            <a:ext cx="7315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377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∵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V</a:t>
            </a:r>
            <a:r>
              <a:rPr lang="en-US" altLang="zh-CN" sz="240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N2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={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S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,B,A }; ∴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应删除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D,G(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连同其产生式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</a:p>
        </p:txBody>
      </p:sp>
      <p:sp>
        <p:nvSpPr>
          <p:cNvPr id="83" name="Text Box 25">
            <a:extLst>
              <a:ext uri="{FF2B5EF4-FFF2-40B4-BE49-F238E27FC236}">
                <a16:creationId xmlns:a16="http://schemas.microsoft.com/office/drawing/2014/main" id="{67606F71-5D76-4600-BAAD-A362081AA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90" y="5968881"/>
            <a:ext cx="3276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377">
              <a:spcBef>
                <a:spcPct val="50000"/>
              </a:spcBef>
            </a:pP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※ </a:t>
            </a:r>
            <a:r>
              <a:rPr lang="zh-CN" altLang="en-US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整理后得：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G[S]:</a:t>
            </a:r>
          </a:p>
        </p:txBody>
      </p:sp>
      <p:sp>
        <p:nvSpPr>
          <p:cNvPr id="85" name="AutoShape 31">
            <a:extLst>
              <a:ext uri="{FF2B5EF4-FFF2-40B4-BE49-F238E27FC236}">
                <a16:creationId xmlns:a16="http://schemas.microsoft.com/office/drawing/2014/main" id="{A64359B5-E06A-4BDA-97FB-CFF2CFF309BD}"/>
              </a:ext>
            </a:extLst>
          </p:cNvPr>
          <p:cNvSpPr>
            <a:spLocks/>
          </p:cNvSpPr>
          <p:nvPr/>
        </p:nvSpPr>
        <p:spPr bwMode="auto">
          <a:xfrm rot="16268844">
            <a:off x="7732277" y="1707749"/>
            <a:ext cx="379412" cy="2365375"/>
          </a:xfrm>
          <a:prstGeom prst="rightBrace">
            <a:avLst>
              <a:gd name="adj1" fmla="val 51953"/>
              <a:gd name="adj2" fmla="val 50000"/>
            </a:avLst>
          </a:prstGeom>
          <a:noFill/>
          <a:ln w="28575" cap="sq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377"/>
            <a:endParaRPr lang="en-CN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AutoShape 32">
            <a:extLst>
              <a:ext uri="{FF2B5EF4-FFF2-40B4-BE49-F238E27FC236}">
                <a16:creationId xmlns:a16="http://schemas.microsoft.com/office/drawing/2014/main" id="{EF1EA450-0BD9-4AAA-ACAC-D23319D6B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661" y="2598717"/>
            <a:ext cx="126643" cy="141742"/>
          </a:xfrm>
          <a:prstGeom prst="upArrow">
            <a:avLst>
              <a:gd name="adj1" fmla="val 50000"/>
              <a:gd name="adj2" fmla="val 95052"/>
            </a:avLst>
          </a:prstGeom>
          <a:noFill/>
          <a:ln w="28575" cap="sq">
            <a:solidFill>
              <a:srgbClr val="CC33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defTabSz="914377"/>
            <a:endParaRPr lang="en-CN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AutoShape 33">
            <a:extLst>
              <a:ext uri="{FF2B5EF4-FFF2-40B4-BE49-F238E27FC236}">
                <a16:creationId xmlns:a16="http://schemas.microsoft.com/office/drawing/2014/main" id="{113D7E55-AD38-47B8-8A42-601C5FBED4CA}"/>
              </a:ext>
            </a:extLst>
          </p:cNvPr>
          <p:cNvSpPr>
            <a:spLocks/>
          </p:cNvSpPr>
          <p:nvPr/>
        </p:nvSpPr>
        <p:spPr bwMode="auto">
          <a:xfrm rot="16204338">
            <a:off x="5782910" y="3740280"/>
            <a:ext cx="227013" cy="2362200"/>
          </a:xfrm>
          <a:prstGeom prst="rightBrace">
            <a:avLst>
              <a:gd name="adj1" fmla="val 86713"/>
              <a:gd name="adj2" fmla="val 50000"/>
            </a:avLst>
          </a:prstGeom>
          <a:noFill/>
          <a:ln w="28575" cap="sq">
            <a:solidFill>
              <a:srgbClr val="CC33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377"/>
            <a:endParaRPr lang="en-CN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AutoShape 34">
            <a:extLst>
              <a:ext uri="{FF2B5EF4-FFF2-40B4-BE49-F238E27FC236}">
                <a16:creationId xmlns:a16="http://schemas.microsoft.com/office/drawing/2014/main" id="{8A42C70E-74C4-47CC-840C-249C6711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816" y="4533403"/>
            <a:ext cx="228600" cy="228600"/>
          </a:xfrm>
          <a:prstGeom prst="upArrow">
            <a:avLst>
              <a:gd name="adj1" fmla="val 50000"/>
              <a:gd name="adj2" fmla="val 25000"/>
            </a:avLst>
          </a:prstGeom>
          <a:noFill/>
          <a:ln w="28575" cap="sq">
            <a:solidFill>
              <a:srgbClr val="CC33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defTabSz="914377"/>
            <a:endParaRPr lang="en-CN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AutoShape 32">
            <a:extLst>
              <a:ext uri="{FF2B5EF4-FFF2-40B4-BE49-F238E27FC236}">
                <a16:creationId xmlns:a16="http://schemas.microsoft.com/office/drawing/2014/main" id="{3CB8E003-FE69-422E-B2A3-0BF78A0029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987724" y="650856"/>
            <a:ext cx="173043" cy="2216445"/>
          </a:xfrm>
          <a:prstGeom prst="upArrow">
            <a:avLst>
              <a:gd name="adj1" fmla="val 50000"/>
              <a:gd name="adj2" fmla="val 95052"/>
            </a:avLst>
          </a:prstGeom>
          <a:noFill/>
          <a:ln w="28575" cap="sq">
            <a:solidFill>
              <a:srgbClr val="CC33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defTabSz="914377"/>
            <a:endParaRPr lang="en-CN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D31EF49-4FB1-46E5-88F9-70BAA729DF7C}"/>
              </a:ext>
            </a:extLst>
          </p:cNvPr>
          <p:cNvSpPr txBox="1"/>
          <p:nvPr/>
        </p:nvSpPr>
        <p:spPr>
          <a:xfrm>
            <a:off x="8175432" y="1252536"/>
            <a:ext cx="458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D9F591C-EBE9-4764-8D2E-CF0649AAE483}"/>
              </a:ext>
            </a:extLst>
          </p:cNvPr>
          <p:cNvSpPr txBox="1"/>
          <p:nvPr/>
        </p:nvSpPr>
        <p:spPr>
          <a:xfrm>
            <a:off x="7116124" y="1550288"/>
            <a:ext cx="58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A54347C-C018-4F85-A3EF-B0BFC363E225}"/>
              </a:ext>
            </a:extLst>
          </p:cNvPr>
          <p:cNvSpPr txBox="1"/>
          <p:nvPr/>
        </p:nvSpPr>
        <p:spPr>
          <a:xfrm>
            <a:off x="7662600" y="769909"/>
            <a:ext cx="58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FF79C4D-0781-4455-A639-F5E95E1133BA}"/>
              </a:ext>
            </a:extLst>
          </p:cNvPr>
          <p:cNvSpPr txBox="1"/>
          <p:nvPr/>
        </p:nvSpPr>
        <p:spPr>
          <a:xfrm>
            <a:off x="7116124" y="1943862"/>
            <a:ext cx="58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853115DB-0425-42FF-9828-0195595B8352}"/>
              </a:ext>
            </a:extLst>
          </p:cNvPr>
          <p:cNvSpPr txBox="1"/>
          <p:nvPr/>
        </p:nvSpPr>
        <p:spPr>
          <a:xfrm>
            <a:off x="3793580" y="3993843"/>
            <a:ext cx="58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9CAD5DC-7956-402E-ACB7-FBB2CE4BE121}"/>
              </a:ext>
            </a:extLst>
          </p:cNvPr>
          <p:cNvSpPr txBox="1"/>
          <p:nvPr/>
        </p:nvSpPr>
        <p:spPr>
          <a:xfrm>
            <a:off x="2805736" y="3973351"/>
            <a:ext cx="585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18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utoUpdateAnimBg="0"/>
      <p:bldP spid="71" grpId="0" autoUpdateAnimBg="0"/>
      <p:bldP spid="72" grpId="0" autoUpdateAnimBg="0"/>
      <p:bldP spid="73" grpId="0" autoUpdateAnimBg="0"/>
      <p:bldP spid="74" grpId="0" autoUpdateAnimBg="0"/>
      <p:bldP spid="78" grpId="0" autoUpdateAnimBg="0"/>
      <p:bldP spid="79" grpId="0" autoUpdateAnimBg="0"/>
      <p:bldP spid="80" grpId="0" autoUpdateAnimBg="0"/>
      <p:bldP spid="83" grpId="0" autoUpdateAnimBg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13C7C-A543-4BB7-80A7-3B159CE6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F77FD-1B76-4FC5-BDA5-F2BADF23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03125" cy="5302761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epsilon (</a:t>
            </a:r>
            <a:r>
              <a:rPr lang="el-GR" altLang="zh-CN" sz="3200" dirty="0"/>
              <a:t>ε) </a:t>
            </a:r>
            <a:r>
              <a:rPr lang="zh-CN" altLang="en-US" sz="3200" dirty="0"/>
              <a:t>规则</a:t>
            </a:r>
            <a:endParaRPr lang="en-US" altLang="zh-CN" sz="3200" dirty="0"/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在文法设计中，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ε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规则带来方便，也导致文法讨论和证明的复杂性</a:t>
            </a:r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一个上下文无关文法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G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是否必须使用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ε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规则，完全取决于文法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G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产生的语言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L(G[S])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中是否含有</a:t>
            </a:r>
            <a:r>
              <a:rPr kumimoji="1"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ε</a:t>
            </a:r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语句。</a:t>
            </a:r>
          </a:p>
          <a:p>
            <a:pPr lvl="1"/>
            <a:r>
              <a:rPr kumimoji="1"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可以证明，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如果</a:t>
            </a:r>
            <a:r>
              <a:rPr kumimoji="1" lang="en-US" altLang="zh-CN" sz="2800" dirty="0" err="1">
                <a:solidFill>
                  <a:srgbClr val="FF0000"/>
                </a:solidFill>
                <a:latin typeface="+mn-ea"/>
                <a:ea typeface="+mn-ea"/>
              </a:rPr>
              <a:t>ε</a:t>
            </a:r>
            <a:r>
              <a:rPr kumimoji="1" lang="en-US" altLang="zh-CN" sz="2800" b="1" dirty="0" err="1">
                <a:solidFill>
                  <a:srgbClr val="FF0000"/>
                </a:solidFill>
                <a:latin typeface="宋体" pitchFamily="2" charset="-122"/>
                <a:sym typeface="Symbol" pitchFamily="18" charset="2"/>
              </a:rPr>
              <a:t></a:t>
            </a:r>
            <a:r>
              <a:rPr kumimoji="1" lang="en-US" altLang="zh-CN" sz="2800" dirty="0" err="1">
                <a:solidFill>
                  <a:srgbClr val="FF0000"/>
                </a:solidFill>
                <a:latin typeface="+mn-ea"/>
                <a:ea typeface="+mn-ea"/>
              </a:rPr>
              <a:t>L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(G[S]),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则存在一个等价的文法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G’[S’] 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，且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G’ 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不含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ε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规则。 </a:t>
            </a:r>
          </a:p>
          <a:p>
            <a:pPr lvl="1"/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如果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ε</a:t>
            </a:r>
            <a:r>
              <a:rPr kumimoji="1" lang="en-US" altLang="zh-CN" sz="2800" b="1" dirty="0">
                <a:solidFill>
                  <a:srgbClr val="FF0000"/>
                </a:solidFill>
                <a:latin typeface="宋体" pitchFamily="2" charset="-122"/>
                <a:sym typeface="Symbol" pitchFamily="18" charset="2"/>
              </a:rPr>
              <a:t>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 L(G[S]),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则存在一个等价的文法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G’[S’] 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，且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G’ 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仅含</a:t>
            </a:r>
            <a:endParaRPr kumimoji="1"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r>
              <a:rPr kumimoji="1"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   </a:t>
            </a:r>
            <a:r>
              <a:rPr kumimoji="1" lang="en-US" altLang="zh-CN" sz="2800" dirty="0" err="1">
                <a:solidFill>
                  <a:srgbClr val="FF0000"/>
                </a:solidFill>
                <a:latin typeface="+mn-ea"/>
                <a:ea typeface="+mn-ea"/>
              </a:rPr>
              <a:t>S’→ε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的一个空规则。</a:t>
            </a:r>
          </a:p>
          <a:p>
            <a:pPr marL="457200" lvl="1" indent="0">
              <a:buNone/>
            </a:pPr>
            <a:endParaRPr kumimoji="1"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7326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541ED-946B-4699-958E-ACB90434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BC9AC6-D492-4027-989C-763B2EA70E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78628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/>
                  <a:t>设文法</a:t>
                </a:r>
                <a:r>
                  <a:rPr lang="en-US" altLang="zh-CN" sz="2800" dirty="0"/>
                  <a:t>G[S],</a:t>
                </a:r>
                <a:r>
                  <a:rPr kumimoji="1" lang="en-US" altLang="zh-CN" sz="2800" dirty="0">
                    <a:solidFill>
                      <a:schemeClr val="tx1"/>
                    </a:solidFill>
                    <a:latin typeface="+mn-ea"/>
                    <a:ea typeface="+mn-ea"/>
                  </a:rPr>
                  <a:t> ε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altLang="zh-CN" sz="2800" dirty="0"/>
                  <a:t>L(G),</a:t>
                </a:r>
                <a:r>
                  <a:rPr lang="zh-CN" altLang="en-US" sz="2800" dirty="0"/>
                  <a:t>消除</a:t>
                </a:r>
                <a:r>
                  <a:rPr kumimoji="1" lang="en-US" altLang="zh-CN" sz="2800" dirty="0">
                    <a:latin typeface="+mn-ea"/>
                  </a:rPr>
                  <a:t>ε</a:t>
                </a:r>
                <a:r>
                  <a:rPr lang="zh-CN" altLang="en-US" sz="2800" dirty="0"/>
                  <a:t>规则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BC9AC6-D492-4027-989C-763B2EA70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786283"/>
              </a:xfrm>
              <a:blipFill>
                <a:blip r:embed="rId2"/>
                <a:stretch>
                  <a:fillRect l="-986" t="-3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5">
            <a:extLst>
              <a:ext uri="{FF2B5EF4-FFF2-40B4-BE49-F238E27FC236}">
                <a16:creationId xmlns:a16="http://schemas.microsoft.com/office/drawing/2014/main" id="{B31589D7-C18E-43C3-B364-B1F6A7388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61" y="1811774"/>
            <a:ext cx="205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【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算法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】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4FD33968-CAF6-4C3B-B3FB-ECBB8EB9D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517" y="1847641"/>
            <a:ext cx="6781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1. 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首先构造可以推出空串的非终结符集：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18FC0364-0691-4E6F-92C9-56DD5FCA4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516" y="2538977"/>
            <a:ext cx="7804123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①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若有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A</a:t>
            </a:r>
            <a:r>
              <a:rPr kumimoji="1" lang="en-US" altLang="zh-CN" sz="2400" dirty="0">
                <a:latin typeface="+mn-ea"/>
              </a:rPr>
              <a:t> →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;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则 令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A∈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;</a:t>
            </a:r>
          </a:p>
          <a:p>
            <a:pPr algn="just"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②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若有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B</a:t>
            </a:r>
            <a:r>
              <a:rPr kumimoji="1" lang="en-US" altLang="zh-CN" sz="2400" dirty="0">
                <a:latin typeface="+mn-ea"/>
              </a:rPr>
              <a:t> →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1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…A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n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且全部 </a:t>
            </a:r>
            <a:r>
              <a:rPr lang="en-US" altLang="zh-CN" sz="2400" dirty="0" err="1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A</a:t>
            </a:r>
            <a:r>
              <a:rPr lang="en-US" altLang="zh-CN" sz="2400" baseline="-25000" dirty="0" err="1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i</a:t>
            </a:r>
            <a:r>
              <a:rPr lang="en-US" altLang="zh-CN" sz="2400" dirty="0" err="1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∈</a:t>
            </a:r>
            <a:r>
              <a:rPr lang="en-US" altLang="zh-CN" sz="2400" dirty="0" err="1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;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则令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B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∈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;</a:t>
            </a:r>
          </a:p>
          <a:p>
            <a:pPr algn="just"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③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重复步骤①②，直到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不再扩大为止。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6C6E7498-6964-4E82-A795-BEA285A0F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517" y="4269189"/>
            <a:ext cx="7543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2. 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删除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G(Z)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中的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A </a:t>
            </a:r>
            <a:r>
              <a:rPr kumimoji="1" lang="en-US" altLang="zh-CN" sz="2400" dirty="0">
                <a:latin typeface="+mn-ea"/>
              </a:rPr>
              <a:t>→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 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形式的产生式；</a:t>
            </a: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AFAC8D45-5200-4D9E-8F5B-C8D2FA81E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517" y="4810526"/>
            <a:ext cx="7086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3. 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依次改写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G[S]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中的产生式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B </a:t>
            </a:r>
            <a:r>
              <a:rPr kumimoji="1" lang="en-US" altLang="zh-CN" sz="2400" dirty="0">
                <a:latin typeface="+mn-ea"/>
              </a:rPr>
              <a:t>→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 X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1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X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2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…</a:t>
            </a:r>
            <a:r>
              <a:rPr lang="en-US" altLang="zh-CN" sz="2400" dirty="0" err="1">
                <a:latin typeface="Linux Biolinum O" panose="02000503000000000000" pitchFamily="2" charset="0"/>
                <a:ea typeface="Microsoft YaHei" panose="020B0503020204020204" pitchFamily="34" charset="-122"/>
              </a:rPr>
              <a:t>X</a:t>
            </a:r>
            <a:r>
              <a:rPr lang="en-US" altLang="zh-CN" sz="2400" baseline="-25000" dirty="0" err="1">
                <a:latin typeface="Linux Biolinum O" panose="02000503000000000000" pitchFamily="2" charset="0"/>
                <a:ea typeface="Microsoft YaHei" panose="020B0503020204020204" pitchFamily="34" charset="-122"/>
              </a:rPr>
              <a:t>n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:</a:t>
            </a:r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EF24DF59-2C33-486E-AC92-9F621DBBC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330" y="5228039"/>
            <a:ext cx="73279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若有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X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∈ V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则用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(X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|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) 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替换之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(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一个分裂为两个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)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； </a:t>
            </a: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C7264D53-36B8-43B1-9998-4B58D5BD3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16" y="5880166"/>
            <a:ext cx="7804123" cy="53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/>
          <a:p>
            <a:endParaRPr lang="en-CN" sz="2400" dirty="0">
              <a:latin typeface="Microsoft YaHei" panose="020B0503020204020204" pitchFamily="34" charset="-122"/>
            </a:endParaRPr>
          </a:p>
        </p:txBody>
      </p:sp>
      <p:sp>
        <p:nvSpPr>
          <p:cNvPr id="12" name="Text Box 18">
            <a:extLst>
              <a:ext uri="{FF2B5EF4-FFF2-40B4-BE49-F238E27FC236}">
                <a16:creationId xmlns:a16="http://schemas.microsoft.com/office/drawing/2014/main" id="{41CD86CA-EBD1-41AB-BB69-4E9D55B1E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517" y="5916034"/>
            <a:ext cx="7605713" cy="47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※ 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若有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j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个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X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∈ V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，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则一个产生式将分裂为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2</a:t>
            </a:r>
            <a:r>
              <a:rPr lang="en-US" altLang="zh-CN" sz="2400" baseline="300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j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个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5945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build="p" animBg="1" autoUpdateAnimBg="0"/>
      <p:bldP spid="8" grpId="0" autoUpdateAnimBg="0"/>
      <p:bldP spid="9" grpId="0" autoUpdateAnimBg="0"/>
      <p:bldP spid="10" grpId="0" autoUpdateAnimBg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3CB16-5963-4B03-89FA-DE6AD995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补充说明</a:t>
            </a:r>
            <a:r>
              <a:rPr lang="en-US" altLang="zh-CN" dirty="0"/>
              <a:t>-</a:t>
            </a:r>
            <a:r>
              <a:rPr lang="zh-CN" altLang="en-US" dirty="0"/>
              <a:t>文法中的多余规则和</a:t>
            </a:r>
            <a:r>
              <a:rPr lang="en-US" altLang="zh-CN" dirty="0"/>
              <a:t>epsilon (ε) </a:t>
            </a:r>
            <a:r>
              <a:rPr lang="zh-CN" altLang="en-US" dirty="0"/>
              <a:t>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9F875A-08D6-4FEC-ABFC-78031B1F4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1010441"/>
            <a:ext cx="10515599" cy="54142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b="0" dirty="0"/>
              <a:t>[</a:t>
            </a:r>
            <a:r>
              <a:rPr lang="zh-CN" altLang="en-US" sz="2800" b="0" dirty="0"/>
              <a:t>例</a:t>
            </a:r>
            <a:r>
              <a:rPr lang="en-US" altLang="zh-CN" sz="2800" b="0" dirty="0"/>
              <a:t>] G[S]:   S</a:t>
            </a:r>
            <a:r>
              <a:rPr kumimoji="1" lang="en-US" altLang="zh-CN" sz="2800" b="0" dirty="0">
                <a:latin typeface="+mn-ea"/>
              </a:rPr>
              <a:t> → </a:t>
            </a:r>
            <a:r>
              <a:rPr lang="en-US" altLang="zh-CN" sz="2800" b="0" dirty="0" err="1"/>
              <a:t>aAbc</a:t>
            </a:r>
            <a:r>
              <a:rPr lang="en-US" altLang="zh-CN" sz="2800" b="0" dirty="0"/>
              <a:t> | </a:t>
            </a:r>
            <a:r>
              <a:rPr lang="en-US" altLang="zh-CN" sz="2800" b="0" dirty="0" err="1">
                <a:solidFill>
                  <a:srgbClr val="00B050"/>
                </a:solidFill>
              </a:rPr>
              <a:t>bS</a:t>
            </a:r>
            <a:r>
              <a:rPr lang="en-US" altLang="zh-CN" sz="2800" b="0" dirty="0"/>
              <a:t>      A</a:t>
            </a:r>
            <a:r>
              <a:rPr kumimoji="1" lang="en-US" altLang="zh-CN" sz="2800" b="0" dirty="0">
                <a:latin typeface="+mn-ea"/>
              </a:rPr>
              <a:t> → </a:t>
            </a:r>
            <a:r>
              <a:rPr lang="en-US" altLang="zh-CN" sz="2800" b="0" dirty="0" err="1"/>
              <a:t>dABe</a:t>
            </a:r>
            <a:r>
              <a:rPr lang="en-US" altLang="zh-CN" sz="2800" b="0" dirty="0"/>
              <a:t> | </a:t>
            </a:r>
            <a:r>
              <a:rPr lang="en-US" altLang="zh-CN" sz="2800" b="0" dirty="0">
                <a:solidFill>
                  <a:srgbClr val="0000FF"/>
                </a:solidFill>
                <a:sym typeface="Symbol" pitchFamily="2" charset="2"/>
              </a:rPr>
              <a:t> </a:t>
            </a:r>
            <a:r>
              <a:rPr lang="en-US" altLang="zh-CN" sz="2800" b="0" dirty="0">
                <a:sym typeface="Symbol" pitchFamily="2" charset="2"/>
              </a:rPr>
              <a:t>; B</a:t>
            </a:r>
            <a:r>
              <a:rPr kumimoji="1" lang="en-US" altLang="zh-CN" sz="2800" b="0" dirty="0">
                <a:latin typeface="+mn-ea"/>
              </a:rPr>
              <a:t> → </a:t>
            </a:r>
            <a:r>
              <a:rPr lang="en-US" altLang="zh-CN" sz="2800" b="0" dirty="0">
                <a:sym typeface="Symbol" pitchFamily="2" charset="2"/>
              </a:rPr>
              <a:t>A | </a:t>
            </a:r>
            <a:r>
              <a:rPr lang="en-US" altLang="zh-CN" sz="2800" b="0" dirty="0">
                <a:solidFill>
                  <a:srgbClr val="00B050"/>
                </a:solidFill>
                <a:sym typeface="Symbol" pitchFamily="2" charset="2"/>
              </a:rPr>
              <a:t>b</a:t>
            </a:r>
            <a:endParaRPr lang="zh-CN" altLang="en-US" sz="2800" b="0" dirty="0">
              <a:solidFill>
                <a:srgbClr val="00B050"/>
              </a:solidFill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6A87E15B-A5DA-421A-91EB-01C078934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233" y="1876787"/>
            <a:ext cx="3200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(1)</a:t>
            </a:r>
            <a:r>
              <a:rPr lang="en-US" altLang="zh-CN" sz="2400" dirty="0">
                <a:solidFill>
                  <a:srgbClr val="0000CC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00CC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求解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 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baseline="-250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={ A,B }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D6B09002-F82A-401A-AA7E-9B16D5B40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233" y="2410187"/>
            <a:ext cx="358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(2) </a:t>
            </a:r>
            <a:r>
              <a:rPr lang="zh-CN" altLang="en-US" sz="2400" dirty="0">
                <a:solidFill>
                  <a:srgbClr val="0000CC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删除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产生式  得：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E664D9A4-73EE-4FDF-8F4F-2C79A8D00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754" y="2965127"/>
            <a:ext cx="518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S-&gt;</a:t>
            </a:r>
            <a:r>
              <a:rPr lang="en-US" altLang="zh-CN" sz="2400" dirty="0" err="1">
                <a:latin typeface="Linux Biolinum O" panose="02000503000000000000" pitchFamily="2" charset="0"/>
                <a:ea typeface="Microsoft YaHei" panose="020B0503020204020204" pitchFamily="34" charset="-122"/>
              </a:rPr>
              <a:t>a</a:t>
            </a:r>
            <a:r>
              <a:rPr lang="en-US" altLang="zh-CN" sz="2400" dirty="0" err="1">
                <a:solidFill>
                  <a:srgbClr val="C00000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A</a:t>
            </a:r>
            <a:r>
              <a:rPr lang="en-US" altLang="zh-CN" sz="2400" dirty="0" err="1">
                <a:latin typeface="Linux Biolinum O" panose="02000503000000000000" pitchFamily="2" charset="0"/>
                <a:ea typeface="Microsoft YaHei" panose="020B0503020204020204" pitchFamily="34" charset="-122"/>
              </a:rPr>
              <a:t>bc|</a:t>
            </a:r>
            <a:r>
              <a:rPr lang="en-US" altLang="zh-CN" sz="2400" dirty="0" err="1">
                <a:solidFill>
                  <a:srgbClr val="00B050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bS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  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；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A-&gt;</a:t>
            </a:r>
            <a:r>
              <a:rPr lang="en-US" altLang="zh-CN" sz="2400" dirty="0" err="1">
                <a:latin typeface="Linux Biolinum O" panose="02000503000000000000" pitchFamily="2" charset="0"/>
                <a:ea typeface="Microsoft YaHei" panose="020B0503020204020204" pitchFamily="34" charset="-122"/>
              </a:rPr>
              <a:t>d</a:t>
            </a:r>
            <a:r>
              <a:rPr lang="en-US" altLang="zh-CN" sz="2400" dirty="0" err="1">
                <a:solidFill>
                  <a:srgbClr val="C00000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AB</a:t>
            </a:r>
            <a:r>
              <a:rPr lang="en-US" altLang="zh-CN" sz="2400" dirty="0" err="1">
                <a:latin typeface="Linux Biolinum O" panose="02000503000000000000" pitchFamily="2" charset="0"/>
                <a:ea typeface="Microsoft YaHei" panose="020B0503020204020204" pitchFamily="34" charset="-122"/>
              </a:rPr>
              <a:t>e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</a:rPr>
              <a:t>；</a:t>
            </a:r>
            <a:r>
              <a:rPr lang="zh-CN" altLang="en-US" sz="24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 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B-&gt;</a:t>
            </a:r>
            <a:r>
              <a:rPr lang="en-US" altLang="zh-CN" sz="2400" dirty="0" err="1">
                <a:solidFill>
                  <a:srgbClr val="C00000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A</a:t>
            </a:r>
            <a:r>
              <a:rPr lang="en-US" altLang="zh-CN" sz="2400" dirty="0" err="1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|</a:t>
            </a:r>
            <a:r>
              <a:rPr lang="en-US" altLang="zh-CN" sz="2400" dirty="0" err="1">
                <a:solidFill>
                  <a:srgbClr val="00B050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b</a:t>
            </a:r>
            <a:endParaRPr lang="en-US" altLang="zh-CN" sz="2400" dirty="0">
              <a:solidFill>
                <a:srgbClr val="00B050"/>
              </a:solidFill>
              <a:latin typeface="Linux Biolinum O" panose="02000503000000000000" pitchFamily="2" charset="0"/>
              <a:ea typeface="Microsoft YaHei" panose="020B0503020204020204" pitchFamily="34" charset="-122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A662A809-B6EF-41B4-8D20-EFFCCB745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233" y="3557110"/>
            <a:ext cx="586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(3) </a:t>
            </a:r>
            <a:r>
              <a:rPr lang="zh-CN" altLang="en-US" sz="2400" dirty="0">
                <a:solidFill>
                  <a:srgbClr val="0000CC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改写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右部含有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V</a:t>
            </a:r>
            <a:r>
              <a:rPr lang="en-US" altLang="zh-CN" sz="2400" baseline="-250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中元素的产生式： 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4336BAA1-38B9-4C95-8C82-AB875EB85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632" y="3968032"/>
            <a:ext cx="83356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∵ S-&gt;a(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A|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)</a:t>
            </a:r>
            <a:r>
              <a:rPr lang="en-US" altLang="zh-CN" sz="2400" dirty="0" err="1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bc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          ∴  S-&gt;</a:t>
            </a:r>
            <a:r>
              <a:rPr lang="en-US" altLang="zh-CN" sz="2400" dirty="0" err="1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aAbc|abc</a:t>
            </a:r>
            <a:endParaRPr lang="en-US" altLang="zh-CN" sz="2400" dirty="0">
              <a:solidFill>
                <a:schemeClr val="tx2"/>
              </a:solidFill>
              <a:latin typeface="Linux Biolinum O" panose="02000503000000000000" pitchFamily="2" charset="0"/>
              <a:ea typeface="Microsoft YaHei" panose="020B0503020204020204" pitchFamily="34" charset="-122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3C547FEE-E77E-4F6F-AC5B-70D843F82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633" y="4377104"/>
            <a:ext cx="83356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∵ A-&gt;d(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A|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)(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B|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)e   ∴  A-&gt;</a:t>
            </a:r>
            <a:r>
              <a:rPr lang="en-US" altLang="zh-CN" sz="2400" dirty="0" err="1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dABe|dBe|dAe|de</a:t>
            </a:r>
            <a:endParaRPr lang="en-US" altLang="zh-CN" sz="2400" dirty="0">
              <a:latin typeface="Linux Biolinum O" panose="02000503000000000000" pitchFamily="2" charset="0"/>
              <a:ea typeface="Microsoft YaHei" panose="020B0503020204020204" pitchFamily="34" charset="-122"/>
              <a:sym typeface="Symbol" pitchFamily="2" charset="2"/>
            </a:endParaRP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3639AE0D-19B0-44A5-9452-646EE7007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633" y="4882432"/>
            <a:ext cx="84686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∵ B-&gt;(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A|</a:t>
            </a:r>
            <a:r>
              <a:rPr lang="en-US" altLang="zh-CN" sz="2400" dirty="0">
                <a:solidFill>
                  <a:srgbClr val="FF0066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</a:t>
            </a:r>
            <a:r>
              <a: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rPr>
              <a:t>)               ∴  B-&gt;A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19F6861D-8490-4A17-9CA5-19845DDC5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6233" y="5602459"/>
            <a:ext cx="2209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※ </a:t>
            </a:r>
            <a:r>
              <a:rPr lang="zh-CN" altLang="en-US" sz="2400" dirty="0">
                <a:solidFill>
                  <a:srgbClr val="0000CC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综合  </a:t>
            </a:r>
            <a:r>
              <a:rPr lang="en-US" altLang="zh-CN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G’(S) </a:t>
            </a:r>
            <a:r>
              <a:rPr lang="zh-CN" altLang="en-US" sz="2400" dirty="0">
                <a:solidFill>
                  <a:schemeClr val="tx2"/>
                </a:solidFill>
                <a:latin typeface="Linux Biolinum O" panose="02000503000000000000" pitchFamily="2" charset="0"/>
                <a:ea typeface="Microsoft YaHei" panose="020B0503020204020204" pitchFamily="34" charset="-122"/>
              </a:rPr>
              <a:t>：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C804408-0B88-4A97-B872-DA11B8386E3C}"/>
              </a:ext>
            </a:extLst>
          </p:cNvPr>
          <p:cNvGrpSpPr>
            <a:grpSpLocks/>
          </p:cNvGrpSpPr>
          <p:nvPr/>
        </p:nvGrpSpPr>
        <p:grpSpPr bwMode="auto">
          <a:xfrm>
            <a:off x="4136015" y="5401287"/>
            <a:ext cx="4114800" cy="1223963"/>
            <a:chOff x="2304" y="3408"/>
            <a:chExt cx="2592" cy="771"/>
          </a:xfrm>
        </p:grpSpPr>
        <p:sp>
          <p:nvSpPr>
            <p:cNvPr id="18" name="AutoShape 18">
              <a:extLst>
                <a:ext uri="{FF2B5EF4-FFF2-40B4-BE49-F238E27FC236}">
                  <a16:creationId xmlns:a16="http://schemas.microsoft.com/office/drawing/2014/main" id="{22738EC3-781C-40EE-8C16-2AF49ACD2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08"/>
              <a:ext cx="2112" cy="768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2700" cap="sq">
              <a:noFill/>
              <a:round/>
              <a:headEnd type="none" w="sm" len="sm"/>
              <a:tailEnd type="none" w="sm" len="sm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endParaRPr lang="en-CN" sz="240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B9D88116-7788-49A9-BAAE-6F6B7A36F4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3408"/>
              <a:ext cx="206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2"/>
                  </a:solidFill>
                  <a:latin typeface="Linux Biolinum O" panose="02000503000000000000" pitchFamily="2" charset="0"/>
                  <a:ea typeface="Microsoft YaHei" panose="020B0503020204020204" pitchFamily="34" charset="-122"/>
                </a:rPr>
                <a:t> S-&gt;</a:t>
              </a:r>
              <a:r>
                <a:rPr lang="en-US" altLang="zh-CN" sz="2400" dirty="0" err="1">
                  <a:solidFill>
                    <a:schemeClr val="tx2"/>
                  </a:solidFill>
                  <a:latin typeface="Linux Biolinum O" panose="02000503000000000000" pitchFamily="2" charset="0"/>
                  <a:ea typeface="Microsoft YaHei" panose="020B0503020204020204" pitchFamily="34" charset="-122"/>
                </a:rPr>
                <a:t>aAbc|abc|</a:t>
              </a:r>
              <a:r>
                <a:rPr lang="en-US" altLang="zh-CN" sz="2400" dirty="0" err="1">
                  <a:solidFill>
                    <a:srgbClr val="00B050"/>
                  </a:solidFill>
                  <a:latin typeface="Linux Biolinum O" panose="02000503000000000000" pitchFamily="2" charset="0"/>
                  <a:ea typeface="Microsoft YaHei" panose="020B0503020204020204" pitchFamily="34" charset="-122"/>
                </a:rPr>
                <a:t>bS</a:t>
              </a:r>
              <a:endParaRPr lang="en-US" altLang="zh-CN" sz="2400" dirty="0">
                <a:solidFill>
                  <a:srgbClr val="00B050"/>
                </a:solidFill>
                <a:latin typeface="Linux Biolinum O" panose="02000503000000000000" pitchFamily="2" charset="0"/>
                <a:ea typeface="Microsoft YaHei" panose="020B0503020204020204" pitchFamily="34" charset="-122"/>
              </a:endParaRPr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470D9CBB-1980-4018-B223-3B7FB52A7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3744"/>
              <a:ext cx="22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CN" altLang="en-CN" sz="2400" dirty="0">
                <a:solidFill>
                  <a:schemeClr val="tx2"/>
                </a:solidFill>
                <a:latin typeface="Linux Biolinum O" panose="02000503000000000000" pitchFamily="2" charset="0"/>
              </a:endParaRPr>
            </a:p>
          </p:txBody>
        </p:sp>
        <p:sp>
          <p:nvSpPr>
            <p:cNvPr id="21" name="Text Box 21">
              <a:extLst>
                <a:ext uri="{FF2B5EF4-FFF2-40B4-BE49-F238E27FC236}">
                  <a16:creationId xmlns:a16="http://schemas.microsoft.com/office/drawing/2014/main" id="{5D81A68D-0D00-447D-B50E-F70533450F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3648"/>
              <a:ext cx="249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Linux Biolinum O" panose="02000503000000000000" pitchFamily="2" charset="0"/>
                  <a:ea typeface="Microsoft YaHei" panose="020B0503020204020204" pitchFamily="34" charset="-122"/>
                  <a:sym typeface="Symbol" pitchFamily="2" charset="2"/>
                </a:rPr>
                <a:t> A-&gt;</a:t>
              </a:r>
              <a:r>
                <a:rPr lang="en-US" altLang="zh-CN" sz="2400" dirty="0" err="1">
                  <a:latin typeface="Linux Biolinum O" panose="02000503000000000000" pitchFamily="2" charset="0"/>
                  <a:ea typeface="Microsoft YaHei" panose="020B0503020204020204" pitchFamily="34" charset="-122"/>
                  <a:sym typeface="Symbol" pitchFamily="2" charset="2"/>
                </a:rPr>
                <a:t>dABe|dBe|dAe|de</a:t>
              </a:r>
              <a:endParaRPr lang="en-US" altLang="zh-CN" sz="2400" dirty="0"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endParaRP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98DEE423-CF4E-433A-8A15-0CF0632EB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388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latin typeface="Linux Biolinum O" panose="02000503000000000000" pitchFamily="2" charset="0"/>
                  <a:ea typeface="Microsoft YaHei" panose="020B0503020204020204" pitchFamily="34" charset="-122"/>
                  <a:sym typeface="Symbol" pitchFamily="2" charset="2"/>
                </a:rPr>
                <a:t> B-&gt;</a:t>
              </a:r>
              <a:r>
                <a:rPr lang="en-US" altLang="zh-CN" sz="2400" dirty="0" err="1">
                  <a:latin typeface="Linux Biolinum O" panose="02000503000000000000" pitchFamily="2" charset="0"/>
                  <a:ea typeface="Microsoft YaHei" panose="020B0503020204020204" pitchFamily="34" charset="-122"/>
                  <a:sym typeface="Symbol" pitchFamily="2" charset="2"/>
                </a:rPr>
                <a:t>A|</a:t>
              </a:r>
              <a:r>
                <a:rPr lang="en-US" altLang="zh-CN" sz="2400" dirty="0" err="1">
                  <a:solidFill>
                    <a:srgbClr val="00B050"/>
                  </a:solidFill>
                  <a:latin typeface="Linux Biolinum O" panose="02000503000000000000" pitchFamily="2" charset="0"/>
                  <a:ea typeface="Microsoft YaHei" panose="020B0503020204020204" pitchFamily="34" charset="-122"/>
                  <a:sym typeface="Symbol" pitchFamily="2" charset="2"/>
                </a:rPr>
                <a:t>b</a:t>
              </a:r>
              <a:endParaRPr lang="en-US" altLang="zh-CN" sz="2400" dirty="0">
                <a:solidFill>
                  <a:srgbClr val="00B050"/>
                </a:solidFill>
                <a:latin typeface="Linux Biolinum O" panose="02000503000000000000" pitchFamily="2" charset="0"/>
                <a:ea typeface="Microsoft YaHei" panose="020B0503020204020204" pitchFamily="34" charset="-122"/>
                <a:sym typeface="Symbol" pitchFamily="2" charset="2"/>
              </a:endParaRPr>
            </a:p>
          </p:txBody>
        </p:sp>
      </p:grpSp>
      <p:sp>
        <p:nvSpPr>
          <p:cNvPr id="27" name="Line 27">
            <a:extLst>
              <a:ext uri="{FF2B5EF4-FFF2-40B4-BE49-F238E27FC236}">
                <a16:creationId xmlns:a16="http://schemas.microsoft.com/office/drawing/2014/main" id="{D3D278DD-966B-4D07-ADEE-D02CC3908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1027" y="990078"/>
            <a:ext cx="155575" cy="457200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CN" sz="2400" dirty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002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5EF2C-8AD6-4D35-ACF7-8C748A24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3354706-959F-4F0D-B409-A3AD9690B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0117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巴科斯</a:t>
            </a:r>
            <a:r>
              <a:rPr lang="en-US" altLang="zh-CN" sz="3200" dirty="0"/>
              <a:t>-</a:t>
            </a:r>
            <a:r>
              <a:rPr lang="zh-CN" altLang="en-US" sz="3200" dirty="0"/>
              <a:t>诺尔范式（</a:t>
            </a:r>
            <a:r>
              <a:rPr lang="en-US" altLang="zh-CN" sz="3200" dirty="0"/>
              <a:t>Backus–</a:t>
            </a:r>
            <a:r>
              <a:rPr lang="en-US" altLang="zh-CN" sz="3200" dirty="0" err="1"/>
              <a:t>Naur</a:t>
            </a:r>
            <a:r>
              <a:rPr lang="en-US" altLang="zh-CN" sz="3200" dirty="0"/>
              <a:t> Form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E12956CA-0007-4C4B-ACAA-1B17CBDC4F2A}"/>
              </a:ext>
            </a:extLst>
          </p:cNvPr>
          <p:cNvGrpSpPr>
            <a:grpSpLocks/>
          </p:cNvGrpSpPr>
          <p:nvPr/>
        </p:nvGrpSpPr>
        <p:grpSpPr bwMode="auto">
          <a:xfrm>
            <a:off x="419824" y="1652685"/>
            <a:ext cx="1368425" cy="1652587"/>
            <a:chOff x="588" y="841"/>
            <a:chExt cx="862" cy="1041"/>
          </a:xfrm>
        </p:grpSpPr>
        <p:pic>
          <p:nvPicPr>
            <p:cNvPr id="9" name="Picture 8" descr="0703524">
              <a:extLst>
                <a:ext uri="{FF2B5EF4-FFF2-40B4-BE49-F238E27FC236}">
                  <a16:creationId xmlns:a16="http://schemas.microsoft.com/office/drawing/2014/main" id="{6CAFC06D-04D7-4030-8495-FB9BF2BED4D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841"/>
              <a:ext cx="725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C898DE6B-A869-4F7C-A212-1FE56AE1D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" y="1746"/>
              <a:ext cx="8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GB" altLang="zh-CN" sz="1400" b="1" dirty="0"/>
                <a:t>John W. Backus</a:t>
              </a:r>
            </a:p>
          </p:txBody>
        </p:sp>
      </p:grpSp>
      <p:grpSp>
        <p:nvGrpSpPr>
          <p:cNvPr id="11" name="Group 23">
            <a:extLst>
              <a:ext uri="{FF2B5EF4-FFF2-40B4-BE49-F238E27FC236}">
                <a16:creationId xmlns:a16="http://schemas.microsoft.com/office/drawing/2014/main" id="{8B19F9C4-28A2-4378-B894-BC7BE9DD0C8F}"/>
              </a:ext>
            </a:extLst>
          </p:cNvPr>
          <p:cNvGrpSpPr>
            <a:grpSpLocks/>
          </p:cNvGrpSpPr>
          <p:nvPr/>
        </p:nvGrpSpPr>
        <p:grpSpPr bwMode="auto">
          <a:xfrm>
            <a:off x="361086" y="5031389"/>
            <a:ext cx="1511300" cy="1655762"/>
            <a:chOff x="551" y="2927"/>
            <a:chExt cx="952" cy="1043"/>
          </a:xfrm>
        </p:grpSpPr>
        <p:pic>
          <p:nvPicPr>
            <p:cNvPr id="12" name="Picture 11" descr="7143252">
              <a:extLst>
                <a:ext uri="{FF2B5EF4-FFF2-40B4-BE49-F238E27FC236}">
                  <a16:creationId xmlns:a16="http://schemas.microsoft.com/office/drawing/2014/main" id="{14BB658A-A0A1-4C37-8289-6DE1360C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2927"/>
              <a:ext cx="725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E26ED5E2-AABB-4D7E-B3ED-C3495AB1A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" y="3834"/>
              <a:ext cx="95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GB" altLang="zh-CN" sz="1400" b="1" dirty="0"/>
                <a:t>Donald E. Knuth</a:t>
              </a:r>
            </a:p>
          </p:txBody>
        </p:sp>
      </p:grpSp>
      <p:grpSp>
        <p:nvGrpSpPr>
          <p:cNvPr id="16" name="Group 22">
            <a:extLst>
              <a:ext uri="{FF2B5EF4-FFF2-40B4-BE49-F238E27FC236}">
                <a16:creationId xmlns:a16="http://schemas.microsoft.com/office/drawing/2014/main" id="{F4AEC1C7-3B61-4BCE-BC34-076B720BD2AF}"/>
              </a:ext>
            </a:extLst>
          </p:cNvPr>
          <p:cNvGrpSpPr>
            <a:grpSpLocks/>
          </p:cNvGrpSpPr>
          <p:nvPr/>
        </p:nvGrpSpPr>
        <p:grpSpPr bwMode="auto">
          <a:xfrm>
            <a:off x="529362" y="3379632"/>
            <a:ext cx="1150937" cy="1631950"/>
            <a:chOff x="657" y="1888"/>
            <a:chExt cx="725" cy="1028"/>
          </a:xfrm>
        </p:grpSpPr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A416AB7C-6587-436C-A647-08BCA9A0D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" y="2780"/>
              <a:ext cx="57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GB" altLang="zh-CN" sz="1400" b="1"/>
                <a:t>Peter Naur</a:t>
              </a:r>
            </a:p>
          </p:txBody>
        </p:sp>
        <p:pic>
          <p:nvPicPr>
            <p:cNvPr id="18" name="Picture 15" descr="1024454">
              <a:extLst>
                <a:ext uri="{FF2B5EF4-FFF2-40B4-BE49-F238E27FC236}">
                  <a16:creationId xmlns:a16="http://schemas.microsoft.com/office/drawing/2014/main" id="{9C389FE6-28AF-4AD3-A418-50C2B2907A8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1888"/>
              <a:ext cx="725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 Box 16">
            <a:extLst>
              <a:ext uri="{FF2B5EF4-FFF2-40B4-BE49-F238E27FC236}">
                <a16:creationId xmlns:a16="http://schemas.microsoft.com/office/drawing/2014/main" id="{5FCC1ACE-F14C-452C-A509-FBA4F0901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386" y="2018218"/>
            <a:ext cx="86871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en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首次在</a:t>
            </a:r>
            <a:r>
              <a:rPr lang="en-GB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ALGOL</a:t>
            </a:r>
            <a:r>
              <a:rPr lang="en-GB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58</a:t>
            </a:r>
            <a:r>
              <a:rPr lang="zh-CN" altLang="en-GB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中使用这种记号系统描述语法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75CD4DE6-3EDA-4F1F-90EC-FCFB0B1CE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385" y="3716127"/>
            <a:ext cx="100576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在ALGOL</a:t>
            </a:r>
            <a:r>
              <a:rPr lang="en-GB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60中发展并简化</a:t>
            </a:r>
            <a:r>
              <a:rPr lang="zh-CN" altLang="en-GB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</a:t>
            </a:r>
            <a:r>
              <a:rPr lang="en-GB" altLang="zh-CN" sz="32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Backus Normal Form</a:t>
            </a:r>
            <a:endParaRPr lang="zh-CN" altLang="en-GB" sz="3200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FF5E0D7B-8239-416F-A622-73B889542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386" y="5488362"/>
            <a:ext cx="918151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主张称为巴斯科-诺尔范式</a:t>
            </a:r>
            <a:r>
              <a:rPr lang="en-GB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GB" altLang="zh-CN" sz="32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Backus–</a:t>
            </a:r>
            <a:r>
              <a:rPr lang="en-GB" altLang="zh-CN" sz="3200" dirty="0" err="1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Naur</a:t>
            </a:r>
            <a:r>
              <a:rPr lang="en-GB" altLang="zh-CN" sz="32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Form</a:t>
            </a:r>
            <a:r>
              <a:rPr lang="en-GB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GB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认为它不算是一种正规形式</a:t>
            </a:r>
            <a:r>
              <a:rPr lang="en-GB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(Normal Form)</a:t>
            </a:r>
          </a:p>
        </p:txBody>
      </p:sp>
    </p:spTree>
    <p:extLst>
      <p:ext uri="{BB962C8B-B14F-4D97-AF65-F5344CB8AC3E}">
        <p14:creationId xmlns:p14="http://schemas.microsoft.com/office/powerpoint/2010/main" val="2818900061"/>
      </p:ext>
    </p:extLst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2.1 </a:t>
            </a:r>
            <a:r>
              <a:rPr lang="zh-CN" altLang="en-US" b="1" dirty="0"/>
              <a:t>文法的直观概念</a:t>
            </a:r>
            <a:r>
              <a:rPr lang="en-US" altLang="zh-CN" b="1" dirty="0"/>
              <a:t>-</a:t>
            </a:r>
            <a:r>
              <a:rPr lang="zh-CN" altLang="en-US" b="1" dirty="0"/>
              <a:t>从自然语言説起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b="1" dirty="0"/>
              <a:t> 2.2</a:t>
            </a:r>
            <a:r>
              <a:rPr lang="zh-CN" altLang="en-US" b="1" dirty="0"/>
              <a:t> 符号和符号串</a:t>
            </a:r>
            <a:r>
              <a:rPr lang="en-US" altLang="zh-CN" b="1" dirty="0"/>
              <a:t>-</a:t>
            </a:r>
            <a:r>
              <a:rPr lang="zh-CN" altLang="en-US" b="1" dirty="0"/>
              <a:t>文法的基本要素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CN" b="1" dirty="0"/>
              <a:t> 2.3 </a:t>
            </a:r>
            <a:r>
              <a:rPr lang="zh-CN" altLang="en-US" b="1" dirty="0"/>
              <a:t>文法和语言的形式化定义</a:t>
            </a:r>
          </a:p>
          <a:p>
            <a:pPr>
              <a:lnSpc>
                <a:spcPct val="18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2.4 </a:t>
            </a:r>
            <a:r>
              <a:rPr lang="zh-CN" altLang="en-US" b="1" dirty="0"/>
              <a:t>文法的类型</a:t>
            </a:r>
            <a:r>
              <a:rPr lang="en-US" altLang="zh-CN" b="1" dirty="0"/>
              <a:t>-0</a:t>
            </a:r>
            <a:r>
              <a:rPr lang="zh-CN" altLang="en-US" b="1" dirty="0"/>
              <a:t>型文法、</a:t>
            </a:r>
            <a:r>
              <a:rPr lang="en-US" altLang="zh-CN" b="1" dirty="0"/>
              <a:t>1</a:t>
            </a:r>
            <a:r>
              <a:rPr lang="zh-CN" altLang="en-US" b="1" dirty="0"/>
              <a:t>型文法、</a:t>
            </a:r>
            <a:r>
              <a:rPr lang="en-US" altLang="zh-CN" b="1" dirty="0"/>
              <a:t>2</a:t>
            </a:r>
            <a:r>
              <a:rPr lang="zh-CN" altLang="en-US" b="1" dirty="0"/>
              <a:t>型文法和</a:t>
            </a:r>
            <a:r>
              <a:rPr lang="en-US" altLang="zh-CN" b="1" dirty="0"/>
              <a:t>3</a:t>
            </a:r>
            <a:r>
              <a:rPr lang="zh-CN" altLang="en-US" b="1" dirty="0"/>
              <a:t>型文法</a:t>
            </a:r>
          </a:p>
          <a:p>
            <a:pPr>
              <a:lnSpc>
                <a:spcPct val="16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2.5</a:t>
            </a:r>
            <a:r>
              <a:rPr lang="zh-CN" altLang="en-US" b="1" dirty="0"/>
              <a:t>上下文无关文法及其语法树</a:t>
            </a:r>
            <a:r>
              <a:rPr lang="en-US" altLang="zh-CN" b="1" dirty="0"/>
              <a:t>-</a:t>
            </a:r>
            <a:r>
              <a:rPr lang="zh-CN" altLang="en-US" b="1" dirty="0"/>
              <a:t>程序语言的描述工具</a:t>
            </a:r>
            <a:endParaRPr lang="en-US" altLang="zh-CN" b="1" dirty="0"/>
          </a:p>
          <a:p>
            <a:pPr>
              <a:lnSpc>
                <a:spcPct val="17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2.6</a:t>
            </a:r>
            <a:r>
              <a:rPr lang="zh-CN" altLang="en-US" b="1" dirty="0"/>
              <a:t> 句型的分析</a:t>
            </a:r>
            <a:r>
              <a:rPr lang="en-US" altLang="zh-CN" b="1" dirty="0"/>
              <a:t>-</a:t>
            </a:r>
            <a:r>
              <a:rPr lang="zh-CN" altLang="en-US" b="1" dirty="0"/>
              <a:t>文法推导和归约</a:t>
            </a:r>
          </a:p>
          <a:p>
            <a:pPr>
              <a:lnSpc>
                <a:spcPct val="17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dirty="0"/>
              <a:t>2.7</a:t>
            </a:r>
            <a:r>
              <a:rPr lang="zh-CN" altLang="en-US" b="1" dirty="0"/>
              <a:t> 补充说明</a:t>
            </a:r>
            <a:r>
              <a:rPr lang="en-US" altLang="zh-CN" b="1" dirty="0"/>
              <a:t>-</a:t>
            </a:r>
            <a:r>
              <a:rPr lang="zh-CN" altLang="en-US" b="1" dirty="0"/>
              <a:t>文法中的多余规则和</a:t>
            </a:r>
            <a:r>
              <a:rPr lang="en-US" altLang="zh-CN" b="1" dirty="0"/>
              <a:t>epsilon (ε) </a:t>
            </a:r>
            <a:r>
              <a:rPr lang="zh-CN" altLang="en-US" b="1" dirty="0"/>
              <a:t>规则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/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2.8 </a:t>
            </a:r>
            <a:r>
              <a:rPr lang="zh-CN" altLang="en-US" b="1" u="sng" dirty="0">
                <a:solidFill>
                  <a:srgbClr val="C00000"/>
                </a:solidFill>
              </a:rPr>
              <a:t>例题</a:t>
            </a:r>
          </a:p>
        </p:txBody>
      </p:sp>
    </p:spTree>
    <p:extLst>
      <p:ext uri="{BB962C8B-B14F-4D97-AF65-F5344CB8AC3E}">
        <p14:creationId xmlns:p14="http://schemas.microsoft.com/office/powerpoint/2010/main" val="32053783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6E7AF-8EB7-4DA0-BA96-6DF355A9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B2870C-4F1B-4ECC-A4E0-3F02F2CBA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1092389"/>
            <a:ext cx="11316251" cy="5507997"/>
          </a:xfrm>
        </p:spPr>
        <p:txBody>
          <a:bodyPr>
            <a:normAutofit lnSpcReduction="10000"/>
          </a:bodyPr>
          <a:lstStyle/>
          <a:p>
            <a:r>
              <a:rPr lang="en-US" altLang="zh-CN" b="0" dirty="0"/>
              <a:t>[</a:t>
            </a:r>
            <a:r>
              <a:rPr lang="zh-CN" altLang="en-US" b="0" dirty="0"/>
              <a:t>例</a:t>
            </a:r>
            <a:r>
              <a:rPr lang="en-US" altLang="zh-CN" b="0" dirty="0"/>
              <a:t>]</a:t>
            </a:r>
            <a:r>
              <a:rPr lang="zh-CN" altLang="en-US" b="0" dirty="0"/>
              <a:t>设有语言</a:t>
            </a:r>
            <a:r>
              <a:rPr lang="en-US" altLang="zh-CN" b="0" dirty="0"/>
              <a:t>L(G)={</a:t>
            </a:r>
            <a:r>
              <a:rPr lang="en-US" altLang="zh-CN" b="0" dirty="0" err="1"/>
              <a:t>a|a</a:t>
            </a:r>
            <a:r>
              <a:rPr lang="en-US" altLang="zh-CN" b="0" dirty="0"/>
              <a:t>∈{0,1}</a:t>
            </a:r>
            <a:r>
              <a:rPr lang="en-US" altLang="zh-CN" b="0" baseline="30000" dirty="0"/>
              <a:t>+</a:t>
            </a:r>
            <a:r>
              <a:rPr lang="en-US" altLang="zh-CN" b="0" dirty="0"/>
              <a:t>,</a:t>
            </a:r>
            <a:r>
              <a:rPr lang="zh-CN" altLang="en-US" b="0" dirty="0"/>
              <a:t>并且</a:t>
            </a:r>
            <a:r>
              <a:rPr lang="en-US" altLang="zh-CN" b="0" dirty="0"/>
              <a:t>a</a:t>
            </a:r>
            <a:r>
              <a:rPr lang="zh-CN" altLang="en-US" b="0" dirty="0"/>
              <a:t>中的每个</a:t>
            </a:r>
            <a:r>
              <a:rPr lang="en-US" altLang="zh-CN" b="0" dirty="0"/>
              <a:t>1</a:t>
            </a:r>
            <a:r>
              <a:rPr lang="zh-CN" altLang="en-US" b="0" dirty="0"/>
              <a:t>后面至少有</a:t>
            </a:r>
            <a:r>
              <a:rPr lang="en-US" altLang="zh-CN" b="0" dirty="0"/>
              <a:t>2</a:t>
            </a:r>
            <a:r>
              <a:rPr lang="zh-CN" altLang="en-US" b="0" dirty="0"/>
              <a:t>个相继的</a:t>
            </a:r>
            <a:r>
              <a:rPr lang="en-US" altLang="zh-CN" b="0" dirty="0"/>
              <a:t>0</a:t>
            </a:r>
            <a:r>
              <a:rPr lang="zh-CN" altLang="en-US" b="0" dirty="0"/>
              <a:t>直接跟随</a:t>
            </a:r>
            <a:r>
              <a:rPr lang="en-US" altLang="zh-CN" b="0" dirty="0"/>
              <a:t>}</a:t>
            </a:r>
            <a:r>
              <a:rPr lang="zh-CN" altLang="en-US" b="0" dirty="0"/>
              <a:t>，请构造生成</a:t>
            </a:r>
            <a:r>
              <a:rPr lang="en-US" altLang="zh-CN" b="0" dirty="0"/>
              <a:t>L(G)</a:t>
            </a:r>
            <a:r>
              <a:rPr lang="zh-CN" altLang="en-US" b="0" dirty="0"/>
              <a:t>的正规文法。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sz="2800" b="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800" b="0" kern="100" dirty="0">
                <a:effectLst/>
                <a:latin typeface="+mn-ea"/>
                <a:ea typeface="+mn-ea"/>
              </a:rPr>
              <a:t>G[Z]: Z</a:t>
            </a:r>
            <a:r>
              <a:rPr lang="zh-CN" altLang="zh-CN" sz="2800" b="0" kern="100" dirty="0">
                <a:effectLst/>
                <a:latin typeface="+mn-ea"/>
                <a:ea typeface="+mn-ea"/>
              </a:rPr>
              <a:t>→</a:t>
            </a:r>
            <a:r>
              <a:rPr lang="en-US" altLang="zh-CN" sz="2800" b="0" kern="100" dirty="0">
                <a:effectLst/>
                <a:latin typeface="+mn-ea"/>
                <a:ea typeface="+mn-ea"/>
              </a:rPr>
              <a:t>0Z | 1A | 0</a:t>
            </a:r>
            <a:endParaRPr lang="en-US" altLang="zh-CN" sz="2800" b="0" kern="10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800" b="0" kern="100" dirty="0">
                <a:effectLst/>
                <a:latin typeface="+mn-ea"/>
                <a:ea typeface="+mn-ea"/>
              </a:rPr>
              <a:t>           A</a:t>
            </a:r>
            <a:r>
              <a:rPr lang="zh-CN" altLang="zh-CN" sz="2800" b="0" kern="100" dirty="0">
                <a:effectLst/>
                <a:latin typeface="+mn-ea"/>
                <a:ea typeface="+mn-ea"/>
              </a:rPr>
              <a:t>→</a:t>
            </a:r>
            <a:r>
              <a:rPr lang="en-US" altLang="zh-CN" sz="2800" b="0" kern="100" dirty="0">
                <a:effectLst/>
                <a:latin typeface="+mn-ea"/>
                <a:ea typeface="+mn-ea"/>
              </a:rPr>
              <a:t>0B</a:t>
            </a:r>
            <a:endParaRPr lang="zh-CN" altLang="zh-CN" sz="2800" b="0" kern="100" dirty="0">
              <a:effectLst/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800" b="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           B</a:t>
            </a:r>
            <a:r>
              <a:rPr lang="zh-CN" altLang="zh-CN" sz="2800" b="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800" b="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0Z|0</a:t>
            </a:r>
          </a:p>
          <a:p>
            <a:pPr marL="0" indent="0">
              <a:buNone/>
            </a:pPr>
            <a:r>
              <a:rPr lang="zh-CN" altLang="en-US" sz="2400" b="0" dirty="0">
                <a:latin typeface="+mn-ea"/>
                <a:ea typeface="+mn-ea"/>
              </a:rPr>
              <a:t>解析：</a:t>
            </a:r>
            <a:r>
              <a:rPr lang="en-US" altLang="zh-CN" sz="2400" b="0" dirty="0">
                <a:latin typeface="+mn-ea"/>
                <a:ea typeface="+mn-ea"/>
              </a:rPr>
              <a:t>a</a:t>
            </a:r>
            <a:r>
              <a:rPr lang="zh-CN" altLang="en-US" sz="2400" b="0" dirty="0">
                <a:latin typeface="+mn-ea"/>
                <a:ea typeface="+mn-ea"/>
              </a:rPr>
              <a:t>中的每个</a:t>
            </a:r>
            <a:r>
              <a:rPr lang="en-US" altLang="zh-CN" sz="2400" b="0" dirty="0">
                <a:latin typeface="+mn-ea"/>
                <a:ea typeface="+mn-ea"/>
              </a:rPr>
              <a:t>1</a:t>
            </a:r>
            <a:r>
              <a:rPr lang="zh-CN" altLang="en-US" sz="2400" b="0" dirty="0">
                <a:latin typeface="+mn-ea"/>
                <a:ea typeface="+mn-ea"/>
              </a:rPr>
              <a:t>后面至少中跟随两个</a:t>
            </a:r>
            <a:r>
              <a:rPr lang="en-US" altLang="zh-CN" sz="2400" b="0" dirty="0">
                <a:latin typeface="+mn-ea"/>
                <a:ea typeface="+mn-ea"/>
              </a:rPr>
              <a:t>0</a:t>
            </a:r>
            <a:r>
              <a:rPr lang="zh-CN" altLang="en-US" sz="2400" b="0" dirty="0">
                <a:latin typeface="+mn-ea"/>
                <a:ea typeface="+mn-ea"/>
              </a:rPr>
              <a:t>，而对</a:t>
            </a:r>
            <a:r>
              <a:rPr lang="en-US" altLang="zh-CN" sz="2400" b="0" dirty="0">
                <a:latin typeface="+mn-ea"/>
                <a:ea typeface="+mn-ea"/>
              </a:rPr>
              <a:t>0</a:t>
            </a:r>
            <a:r>
              <a:rPr lang="zh-CN" altLang="en-US" sz="2400" b="0" dirty="0">
                <a:latin typeface="+mn-ea"/>
                <a:ea typeface="+mn-ea"/>
              </a:rPr>
              <a:t>后的</a:t>
            </a:r>
            <a:r>
              <a:rPr lang="en-US" altLang="zh-CN" sz="2400" b="0" dirty="0">
                <a:latin typeface="+mn-ea"/>
                <a:ea typeface="+mn-ea"/>
              </a:rPr>
              <a:t>1</a:t>
            </a:r>
            <a:r>
              <a:rPr lang="zh-CN" altLang="en-US" sz="2400" b="0" dirty="0">
                <a:latin typeface="+mn-ea"/>
                <a:ea typeface="+mn-ea"/>
              </a:rPr>
              <a:t>的个数没有要求，所以在构造文法规则时，注意每得到一个</a:t>
            </a:r>
            <a:r>
              <a:rPr lang="en-US" altLang="zh-CN" sz="2400" b="0" dirty="0">
                <a:latin typeface="+mn-ea"/>
                <a:ea typeface="+mn-ea"/>
              </a:rPr>
              <a:t>1</a:t>
            </a:r>
            <a:r>
              <a:rPr lang="zh-CN" altLang="en-US" sz="2400" b="0" dirty="0">
                <a:latin typeface="+mn-ea"/>
                <a:ea typeface="+mn-ea"/>
              </a:rPr>
              <a:t>，就让其后的符号负责产生两个</a:t>
            </a:r>
            <a:r>
              <a:rPr lang="en-US" altLang="zh-CN" sz="2400" b="0" dirty="0">
                <a:latin typeface="+mn-ea"/>
                <a:ea typeface="+mn-ea"/>
              </a:rPr>
              <a:t>0</a:t>
            </a:r>
            <a:r>
              <a:rPr lang="zh-CN" altLang="en-US" sz="2400" b="0" dirty="0">
                <a:latin typeface="+mn-ea"/>
                <a:ea typeface="+mn-ea"/>
              </a:rPr>
              <a:t>。</a:t>
            </a:r>
            <a:r>
              <a:rPr lang="en-US" altLang="zh-CN" sz="2400" b="0" dirty="0">
                <a:latin typeface="+mn-ea"/>
                <a:ea typeface="+mn-ea"/>
              </a:rPr>
              <a:t>Z</a:t>
            </a:r>
            <a:r>
              <a:rPr lang="zh-CN" altLang="en-US" sz="2400" b="0" dirty="0">
                <a:latin typeface="+mn-ea"/>
                <a:ea typeface="+mn-ea"/>
              </a:rPr>
              <a:t>生成满足要求的句子：一旦</a:t>
            </a:r>
            <a:r>
              <a:rPr lang="en-US" altLang="zh-CN" sz="2400" b="0" dirty="0">
                <a:latin typeface="+mn-ea"/>
                <a:ea typeface="+mn-ea"/>
              </a:rPr>
              <a:t>Z</a:t>
            </a:r>
            <a:r>
              <a:rPr lang="zh-CN" altLang="en-US" sz="2400" b="0" dirty="0">
                <a:latin typeface="+mn-ea"/>
                <a:ea typeface="+mn-ea"/>
              </a:rPr>
              <a:t>利用</a:t>
            </a:r>
            <a:r>
              <a:rPr lang="en-US" altLang="zh-CN" sz="2400" b="0" dirty="0">
                <a:latin typeface="+mn-ea"/>
                <a:ea typeface="+mn-ea"/>
              </a:rPr>
              <a:t>Z→1A</a:t>
            </a:r>
            <a:r>
              <a:rPr lang="zh-CN" altLang="en-US" sz="2400" b="0" dirty="0">
                <a:latin typeface="+mn-ea"/>
                <a:ea typeface="+mn-ea"/>
              </a:rPr>
              <a:t>推导一个</a:t>
            </a:r>
            <a:r>
              <a:rPr lang="en-US" altLang="zh-CN" sz="2400" b="0" dirty="0">
                <a:latin typeface="+mn-ea"/>
                <a:ea typeface="+mn-ea"/>
              </a:rPr>
              <a:t>1</a:t>
            </a:r>
            <a:r>
              <a:rPr lang="zh-CN" altLang="en-US" sz="2400" b="0" dirty="0">
                <a:latin typeface="+mn-ea"/>
                <a:ea typeface="+mn-ea"/>
              </a:rPr>
              <a:t>，则将由</a:t>
            </a:r>
            <a:r>
              <a:rPr lang="en-US" altLang="zh-CN" sz="2400" b="0" dirty="0">
                <a:latin typeface="+mn-ea"/>
                <a:ea typeface="+mn-ea"/>
              </a:rPr>
              <a:t>A</a:t>
            </a:r>
            <a:r>
              <a:rPr lang="zh-CN" altLang="en-US" sz="2400" b="0" dirty="0">
                <a:latin typeface="+mn-ea"/>
                <a:ea typeface="+mn-ea"/>
              </a:rPr>
              <a:t>负责产生两个</a:t>
            </a:r>
            <a:r>
              <a:rPr lang="en-US" altLang="zh-CN" sz="2400" b="0" dirty="0">
                <a:latin typeface="+mn-ea"/>
                <a:ea typeface="+mn-ea"/>
              </a:rPr>
              <a:t>0(A→0B</a:t>
            </a:r>
            <a:r>
              <a:rPr lang="zh-CN" altLang="en-US" sz="2400" b="0" dirty="0">
                <a:latin typeface="+mn-ea"/>
                <a:ea typeface="+mn-ea"/>
              </a:rPr>
              <a:t>产生一个</a:t>
            </a:r>
            <a:r>
              <a:rPr lang="en-US" altLang="zh-CN" sz="2400" b="0" dirty="0">
                <a:latin typeface="+mn-ea"/>
                <a:ea typeface="+mn-ea"/>
              </a:rPr>
              <a:t>0</a:t>
            </a:r>
            <a:r>
              <a:rPr lang="zh-CN" altLang="en-US" sz="2400" b="0" dirty="0">
                <a:latin typeface="+mn-ea"/>
                <a:ea typeface="+mn-ea"/>
              </a:rPr>
              <a:t>，</a:t>
            </a:r>
            <a:r>
              <a:rPr lang="en-US" altLang="zh-CN" sz="2400" b="0" dirty="0">
                <a:latin typeface="+mn-ea"/>
                <a:ea typeface="+mn-ea"/>
              </a:rPr>
              <a:t>B→0Z|0</a:t>
            </a:r>
            <a:r>
              <a:rPr lang="zh-CN" altLang="en-US" sz="2400" b="0" dirty="0">
                <a:latin typeface="+mn-ea"/>
                <a:ea typeface="+mn-ea"/>
              </a:rPr>
              <a:t>产生另一个</a:t>
            </a:r>
            <a:r>
              <a:rPr lang="en-US" altLang="zh-CN" sz="2400" b="0" dirty="0">
                <a:latin typeface="+mn-ea"/>
                <a:ea typeface="+mn-ea"/>
              </a:rPr>
              <a:t>0)</a:t>
            </a:r>
            <a:r>
              <a:rPr lang="zh-CN" altLang="en-US" sz="2400" b="0" dirty="0">
                <a:latin typeface="+mn-ea"/>
                <a:ea typeface="+mn-ea"/>
              </a:rPr>
              <a:t>结束或再次进入递归</a:t>
            </a:r>
            <a:r>
              <a:rPr lang="en-US" altLang="zh-CN" sz="2400" b="0" dirty="0">
                <a:latin typeface="+mn-ea"/>
                <a:ea typeface="+mn-ea"/>
              </a:rPr>
              <a:t>(</a:t>
            </a:r>
            <a:r>
              <a:rPr lang="zh-CN" altLang="en-US" sz="2400" b="0" dirty="0">
                <a:latin typeface="+mn-ea"/>
                <a:ea typeface="+mn-ea"/>
              </a:rPr>
              <a:t>进入新一轮由</a:t>
            </a:r>
            <a:r>
              <a:rPr lang="en-US" altLang="zh-CN" sz="2400" b="0" dirty="0">
                <a:latin typeface="+mn-ea"/>
                <a:ea typeface="+mn-ea"/>
              </a:rPr>
              <a:t>Z</a:t>
            </a:r>
            <a:r>
              <a:rPr lang="zh-CN" altLang="en-US" sz="2400" b="0" dirty="0">
                <a:latin typeface="+mn-ea"/>
                <a:ea typeface="+mn-ea"/>
              </a:rPr>
              <a:t>开始的推导</a:t>
            </a:r>
            <a:r>
              <a:rPr lang="en-US" altLang="zh-CN" sz="2400" b="0" dirty="0">
                <a:latin typeface="+mn-ea"/>
                <a:ea typeface="+mn-ea"/>
              </a:rPr>
              <a:t>)</a:t>
            </a:r>
            <a:endParaRPr lang="zh-CN" altLang="en-US" sz="24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8128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6E7AF-8EB7-4DA0-BA96-6DF355A9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 </a:t>
            </a:r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B2870C-4F1B-4ECC-A4E0-3F02F2CBA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1092390"/>
            <a:ext cx="4134053" cy="4660018"/>
          </a:xfrm>
        </p:spPr>
        <p:txBody>
          <a:bodyPr>
            <a:normAutofit fontScale="92500"/>
          </a:bodyPr>
          <a:lstStyle/>
          <a:p>
            <a:r>
              <a:rPr lang="en-US" altLang="zh-CN" b="0" dirty="0"/>
              <a:t>[</a:t>
            </a:r>
            <a:r>
              <a:rPr lang="zh-CN" altLang="en-US" b="0" dirty="0"/>
              <a:t>例</a:t>
            </a:r>
            <a:r>
              <a:rPr lang="en-US" altLang="zh-CN" b="0" dirty="0"/>
              <a:t>]</a:t>
            </a:r>
            <a:r>
              <a:rPr lang="zh-CN" altLang="en-US" b="0" dirty="0"/>
              <a:t>设有文法</a:t>
            </a:r>
            <a:r>
              <a:rPr lang="en-US" altLang="zh-CN" b="0" dirty="0"/>
              <a:t>G[S]:</a:t>
            </a:r>
          </a:p>
          <a:p>
            <a:pPr marL="0" indent="0">
              <a:buNone/>
            </a:pPr>
            <a:r>
              <a:rPr lang="en-US" altLang="zh-CN" b="0" dirty="0"/>
              <a:t>   </a:t>
            </a:r>
            <a:r>
              <a:rPr lang="en-US" altLang="zh-CN" b="0" dirty="0" err="1"/>
              <a:t>S→aB|bA</a:t>
            </a:r>
            <a:r>
              <a:rPr lang="en-US" altLang="zh-CN" b="0" dirty="0"/>
              <a:t> </a:t>
            </a:r>
          </a:p>
          <a:p>
            <a:pPr marL="0" indent="0">
              <a:buNone/>
            </a:pPr>
            <a:r>
              <a:rPr lang="en-US" altLang="zh-CN" b="0" dirty="0"/>
              <a:t>   </a:t>
            </a:r>
            <a:r>
              <a:rPr lang="en-US" altLang="zh-CN" b="0" dirty="0" err="1"/>
              <a:t>A→aS|bAA|a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b="0" dirty="0"/>
              <a:t>   </a:t>
            </a:r>
            <a:r>
              <a:rPr lang="en-US" altLang="zh-CN" b="0" dirty="0" err="1"/>
              <a:t>B→bS|aBB|b</a:t>
            </a:r>
            <a:endParaRPr lang="en-US" altLang="zh-CN" b="0" dirty="0"/>
          </a:p>
          <a:p>
            <a:pPr marL="0" indent="0">
              <a:buNone/>
            </a:pPr>
            <a:r>
              <a:rPr lang="zh-CN" altLang="en-US" b="0" dirty="0"/>
              <a:t>和句子</a:t>
            </a:r>
            <a:r>
              <a:rPr lang="en-US" altLang="zh-CN" b="0" dirty="0" err="1"/>
              <a:t>aaabbabbba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pPr marL="0" indent="0">
              <a:buNone/>
            </a:pPr>
            <a:r>
              <a:rPr lang="zh-CN" altLang="en-US" b="0" dirty="0">
                <a:latin typeface="+mn-ea"/>
                <a:ea typeface="+mn-ea"/>
              </a:rPr>
              <a:t>画出该句子的语法推导树，</a:t>
            </a:r>
            <a:endParaRPr lang="en-US" altLang="zh-CN" b="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CN" altLang="en-US" b="0" dirty="0">
                <a:latin typeface="+mn-ea"/>
                <a:ea typeface="+mn-ea"/>
              </a:rPr>
              <a:t>指出句子的句柄。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96DFF16-FFC4-44BF-A230-C193F7D02E00}"/>
              </a:ext>
            </a:extLst>
          </p:cNvPr>
          <p:cNvGrpSpPr/>
          <p:nvPr/>
        </p:nvGrpSpPr>
        <p:grpSpPr>
          <a:xfrm>
            <a:off x="5004411" y="1327007"/>
            <a:ext cx="2621136" cy="3969781"/>
            <a:chOff x="0" y="0"/>
            <a:chExt cx="1474318" cy="2404523"/>
          </a:xfrm>
        </p:grpSpPr>
        <p:sp>
          <p:nvSpPr>
            <p:cNvPr id="48" name="流程图: 接点 47">
              <a:extLst>
                <a:ext uri="{FF2B5EF4-FFF2-40B4-BE49-F238E27FC236}">
                  <a16:creationId xmlns:a16="http://schemas.microsoft.com/office/drawing/2014/main" id="{03A2E7BA-9458-446E-8163-1C48B46E5197}"/>
                </a:ext>
              </a:extLst>
            </p:cNvPr>
            <p:cNvSpPr/>
            <p:nvPr/>
          </p:nvSpPr>
          <p:spPr>
            <a:xfrm>
              <a:off x="224853" y="0"/>
              <a:ext cx="256529" cy="269106"/>
            </a:xfrm>
            <a:prstGeom prst="flowChartConnector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sz="2400" b="1" kern="1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S</a:t>
              </a:r>
              <a:endParaRPr 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D5609D1-DA0E-4FAE-96B0-DE1D4690BB6A}"/>
                </a:ext>
              </a:extLst>
            </p:cNvPr>
            <p:cNvGrpSpPr/>
            <p:nvPr/>
          </p:nvGrpSpPr>
          <p:grpSpPr>
            <a:xfrm>
              <a:off x="0" y="217357"/>
              <a:ext cx="1474318" cy="2187166"/>
              <a:chOff x="0" y="0"/>
              <a:chExt cx="1474318" cy="2187166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6E16C0B8-F999-4A82-A385-5498ECF402DA}"/>
                  </a:ext>
                </a:extLst>
              </p:cNvPr>
              <p:cNvGrpSpPr/>
              <p:nvPr/>
            </p:nvGrpSpPr>
            <p:grpSpPr>
              <a:xfrm>
                <a:off x="0" y="0"/>
                <a:ext cx="1474318" cy="2187166"/>
                <a:chOff x="0" y="0"/>
                <a:chExt cx="1474318" cy="2187166"/>
              </a:xfrm>
            </p:grpSpPr>
            <p:sp>
              <p:nvSpPr>
                <p:cNvPr id="54" name="文本框 2">
                  <a:extLst>
                    <a:ext uri="{FF2B5EF4-FFF2-40B4-BE49-F238E27FC236}">
                      <a16:creationId xmlns:a16="http://schemas.microsoft.com/office/drawing/2014/main" id="{7D539D43-D5CB-47DB-8EAA-8F2DE9408A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6905" y="1169233"/>
                  <a:ext cx="247650" cy="2796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55" name="文本框 2">
                  <a:extLst>
                    <a:ext uri="{FF2B5EF4-FFF2-40B4-BE49-F238E27FC236}">
                      <a16:creationId xmlns:a16="http://schemas.microsoft.com/office/drawing/2014/main" id="{5A5A3858-C692-43E7-A50F-28E6944D19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9381" y="1259011"/>
                  <a:ext cx="132079" cy="22370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0" tIns="0" rIns="0" bIns="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56" name="文本框 2">
                  <a:extLst>
                    <a:ext uri="{FF2B5EF4-FFF2-40B4-BE49-F238E27FC236}">
                      <a16:creationId xmlns:a16="http://schemas.microsoft.com/office/drawing/2014/main" id="{C6DCC220-D07F-408F-8CC1-CB3775F3DE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4774" y="1221698"/>
                  <a:ext cx="247650" cy="2796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/>
                  <a:r>
                    <a:rPr lang="en-US" sz="2400" b="1" kern="10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S</a:t>
                  </a:r>
                  <a:endParaRPr lang="zh-CN" sz="24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57" name="流程图: 接点 56">
                  <a:extLst>
                    <a:ext uri="{FF2B5EF4-FFF2-40B4-BE49-F238E27FC236}">
                      <a16:creationId xmlns:a16="http://schemas.microsoft.com/office/drawing/2014/main" id="{3BECD658-DBEA-49CE-B4DC-7C6C3665F6D7}"/>
                    </a:ext>
                  </a:extLst>
                </p:cNvPr>
                <p:cNvSpPr/>
                <p:nvPr/>
              </p:nvSpPr>
              <p:spPr>
                <a:xfrm>
                  <a:off x="0" y="29980"/>
                  <a:ext cx="239749" cy="262328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58" name="流程图: 接点 57">
                  <a:extLst>
                    <a:ext uri="{FF2B5EF4-FFF2-40B4-BE49-F238E27FC236}">
                      <a16:creationId xmlns:a16="http://schemas.microsoft.com/office/drawing/2014/main" id="{F0AA4DFF-9F35-4B5A-934B-EDBE26E474A1}"/>
                    </a:ext>
                  </a:extLst>
                </p:cNvPr>
                <p:cNvSpPr/>
                <p:nvPr/>
              </p:nvSpPr>
              <p:spPr>
                <a:xfrm>
                  <a:off x="359764" y="59961"/>
                  <a:ext cx="29759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59" name="流程图: 接点 58">
                  <a:extLst>
                    <a:ext uri="{FF2B5EF4-FFF2-40B4-BE49-F238E27FC236}">
                      <a16:creationId xmlns:a16="http://schemas.microsoft.com/office/drawing/2014/main" id="{DB25DDD7-CB3E-4F03-9A66-2A5E757907D1}"/>
                    </a:ext>
                  </a:extLst>
                </p:cNvPr>
                <p:cNvSpPr/>
                <p:nvPr/>
              </p:nvSpPr>
              <p:spPr>
                <a:xfrm>
                  <a:off x="389744" y="494676"/>
                  <a:ext cx="29759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A6033145-87F0-414E-864D-AD30337A8CE9}"/>
                    </a:ext>
                  </a:extLst>
                </p:cNvPr>
                <p:cNvCxnSpPr/>
                <p:nvPr/>
              </p:nvCxnSpPr>
              <p:spPr>
                <a:xfrm flipH="1">
                  <a:off x="134912" y="7495"/>
                  <a:ext cx="111739" cy="12978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96C3BF3F-E378-4FA7-9175-20638169CB6E}"/>
                    </a:ext>
                  </a:extLst>
                </p:cNvPr>
                <p:cNvCxnSpPr/>
                <p:nvPr/>
              </p:nvCxnSpPr>
              <p:spPr>
                <a:xfrm>
                  <a:off x="359764" y="0"/>
                  <a:ext cx="70792" cy="13543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31F66BD6-D681-40B6-84E9-F21D22724E54}"/>
                    </a:ext>
                  </a:extLst>
                </p:cNvPr>
                <p:cNvCxnSpPr/>
                <p:nvPr/>
              </p:nvCxnSpPr>
              <p:spPr>
                <a:xfrm flipH="1">
                  <a:off x="164892" y="329784"/>
                  <a:ext cx="247425" cy="23241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65E88997-69B6-4621-AA87-E009B0F1EF40}"/>
                    </a:ext>
                  </a:extLst>
                </p:cNvPr>
                <p:cNvCxnSpPr/>
                <p:nvPr/>
              </p:nvCxnSpPr>
              <p:spPr>
                <a:xfrm>
                  <a:off x="517161" y="329784"/>
                  <a:ext cx="401156" cy="23241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2CFD7427-ED85-4B21-8A33-6AFF69AE9714}"/>
                    </a:ext>
                  </a:extLst>
                </p:cNvPr>
                <p:cNvCxnSpPr/>
                <p:nvPr/>
              </p:nvCxnSpPr>
              <p:spPr>
                <a:xfrm flipH="1">
                  <a:off x="457200" y="329784"/>
                  <a:ext cx="13200" cy="23292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65" name="流程图: 接点 64">
                  <a:extLst>
                    <a:ext uri="{FF2B5EF4-FFF2-40B4-BE49-F238E27FC236}">
                      <a16:creationId xmlns:a16="http://schemas.microsoft.com/office/drawing/2014/main" id="{042C8EFA-9301-476F-A710-EC8EFCA9E123}"/>
                    </a:ext>
                  </a:extLst>
                </p:cNvPr>
                <p:cNvSpPr/>
                <p:nvPr/>
              </p:nvSpPr>
              <p:spPr>
                <a:xfrm>
                  <a:off x="52466" y="494676"/>
                  <a:ext cx="29759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66" name="流程图: 接点 65">
                  <a:extLst>
                    <a:ext uri="{FF2B5EF4-FFF2-40B4-BE49-F238E27FC236}">
                      <a16:creationId xmlns:a16="http://schemas.microsoft.com/office/drawing/2014/main" id="{793A0A96-8E71-4C58-BE61-5086D4A1CE49}"/>
                    </a:ext>
                  </a:extLst>
                </p:cNvPr>
                <p:cNvSpPr/>
                <p:nvPr/>
              </p:nvSpPr>
              <p:spPr>
                <a:xfrm>
                  <a:off x="854440" y="494676"/>
                  <a:ext cx="297180" cy="268605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0C517762-5D10-49CB-BB1D-84085E799456}"/>
                    </a:ext>
                  </a:extLst>
                </p:cNvPr>
                <p:cNvCxnSpPr/>
                <p:nvPr/>
              </p:nvCxnSpPr>
              <p:spPr>
                <a:xfrm flipH="1">
                  <a:off x="187377" y="734518"/>
                  <a:ext cx="215265" cy="19431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68" name="流程图: 接点 67">
                  <a:extLst>
                    <a:ext uri="{FF2B5EF4-FFF2-40B4-BE49-F238E27FC236}">
                      <a16:creationId xmlns:a16="http://schemas.microsoft.com/office/drawing/2014/main" id="{CAC4CCC7-CE92-439E-A0B6-1762B376E0A5}"/>
                    </a:ext>
                  </a:extLst>
                </p:cNvPr>
                <p:cNvSpPr/>
                <p:nvPr/>
              </p:nvSpPr>
              <p:spPr>
                <a:xfrm>
                  <a:off x="554636" y="861935"/>
                  <a:ext cx="210913" cy="254833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3692C668-620E-4D92-B054-E66A7377955F}"/>
                    </a:ext>
                  </a:extLst>
                </p:cNvPr>
                <p:cNvCxnSpPr/>
                <p:nvPr/>
              </p:nvCxnSpPr>
              <p:spPr>
                <a:xfrm flipH="1">
                  <a:off x="427220" y="764498"/>
                  <a:ext cx="41173" cy="152851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62D090F9-16E4-497C-8BBB-7CC782631127}"/>
                    </a:ext>
                  </a:extLst>
                </p:cNvPr>
                <p:cNvCxnSpPr/>
                <p:nvPr/>
              </p:nvCxnSpPr>
              <p:spPr>
                <a:xfrm flipH="1">
                  <a:off x="891915" y="742013"/>
                  <a:ext cx="70485" cy="17081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1" name="流程图: 接点 70">
                  <a:extLst>
                    <a:ext uri="{FF2B5EF4-FFF2-40B4-BE49-F238E27FC236}">
                      <a16:creationId xmlns:a16="http://schemas.microsoft.com/office/drawing/2014/main" id="{E5EF5251-FEB5-451F-8F15-8BDEE21E586B}"/>
                    </a:ext>
                  </a:extLst>
                </p:cNvPr>
                <p:cNvSpPr/>
                <p:nvPr/>
              </p:nvSpPr>
              <p:spPr>
                <a:xfrm>
                  <a:off x="1041817" y="839449"/>
                  <a:ext cx="29759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S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72" name="流程图: 接点 71">
                  <a:extLst>
                    <a:ext uri="{FF2B5EF4-FFF2-40B4-BE49-F238E27FC236}">
                      <a16:creationId xmlns:a16="http://schemas.microsoft.com/office/drawing/2014/main" id="{5BF30F71-3D5B-4242-BBD6-75A96BE4136D}"/>
                    </a:ext>
                  </a:extLst>
                </p:cNvPr>
                <p:cNvSpPr/>
                <p:nvPr/>
              </p:nvSpPr>
              <p:spPr>
                <a:xfrm>
                  <a:off x="824459" y="861935"/>
                  <a:ext cx="22888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6C33E113-3C24-4B38-8FF2-07E6529E6E5E}"/>
                    </a:ext>
                  </a:extLst>
                </p:cNvPr>
                <p:cNvCxnSpPr/>
                <p:nvPr/>
              </p:nvCxnSpPr>
              <p:spPr>
                <a:xfrm>
                  <a:off x="554636" y="757003"/>
                  <a:ext cx="70793" cy="15928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4" name="流程图: 接点 73">
                  <a:extLst>
                    <a:ext uri="{FF2B5EF4-FFF2-40B4-BE49-F238E27FC236}">
                      <a16:creationId xmlns:a16="http://schemas.microsoft.com/office/drawing/2014/main" id="{B8A1D4E9-0650-4933-A84B-52656672DBA6}"/>
                    </a:ext>
                  </a:extLst>
                </p:cNvPr>
                <p:cNvSpPr/>
                <p:nvPr/>
              </p:nvSpPr>
              <p:spPr>
                <a:xfrm>
                  <a:off x="329784" y="869430"/>
                  <a:ext cx="297180" cy="268605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75" name="流程图: 接点 74">
                  <a:extLst>
                    <a:ext uri="{FF2B5EF4-FFF2-40B4-BE49-F238E27FC236}">
                      <a16:creationId xmlns:a16="http://schemas.microsoft.com/office/drawing/2014/main" id="{CE0F85DF-CC5F-44D7-B516-A65CD406C5E8}"/>
                    </a:ext>
                  </a:extLst>
                </p:cNvPr>
                <p:cNvSpPr/>
                <p:nvPr/>
              </p:nvSpPr>
              <p:spPr>
                <a:xfrm>
                  <a:off x="67456" y="876925"/>
                  <a:ext cx="330364" cy="268605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EC4F8AEF-9C1B-4AE5-8E0D-5D6C8AC599C0}"/>
                    </a:ext>
                  </a:extLst>
                </p:cNvPr>
                <p:cNvCxnSpPr/>
                <p:nvPr/>
              </p:nvCxnSpPr>
              <p:spPr>
                <a:xfrm>
                  <a:off x="996846" y="727023"/>
                  <a:ext cx="94390" cy="1474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77" name="文本框 2">
                  <a:extLst>
                    <a:ext uri="{FF2B5EF4-FFF2-40B4-BE49-F238E27FC236}">
                      <a16:creationId xmlns:a16="http://schemas.microsoft.com/office/drawing/2014/main" id="{BABAE831-0BF2-4481-9E2D-19E7D3C3F6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466" y="1229194"/>
                  <a:ext cx="247650" cy="27963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78" name="流程图: 接点 77">
                  <a:extLst>
                    <a:ext uri="{FF2B5EF4-FFF2-40B4-BE49-F238E27FC236}">
                      <a16:creationId xmlns:a16="http://schemas.microsoft.com/office/drawing/2014/main" id="{B062CB59-AD66-4FFA-BBC6-DB1A9908A94B}"/>
                    </a:ext>
                  </a:extLst>
                </p:cNvPr>
                <p:cNvSpPr/>
                <p:nvPr/>
              </p:nvSpPr>
              <p:spPr>
                <a:xfrm>
                  <a:off x="1176728" y="1139253"/>
                  <a:ext cx="297590" cy="269106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6B7E6406-A08E-4EFB-B0AE-7106F96C6E64}"/>
                    </a:ext>
                  </a:extLst>
                </p:cNvPr>
                <p:cNvCxnSpPr/>
                <p:nvPr/>
              </p:nvCxnSpPr>
              <p:spPr>
                <a:xfrm flipH="1">
                  <a:off x="217358" y="1139253"/>
                  <a:ext cx="158115" cy="1587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A877EA64-F704-44E0-83A6-F1366EE7B930}"/>
                    </a:ext>
                  </a:extLst>
                </p:cNvPr>
                <p:cNvCxnSpPr/>
                <p:nvPr/>
              </p:nvCxnSpPr>
              <p:spPr>
                <a:xfrm>
                  <a:off x="1199213" y="1079292"/>
                  <a:ext cx="53094" cy="13568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8542D9E5-DE9A-418C-8697-A58AA8A2B74B}"/>
                    </a:ext>
                  </a:extLst>
                </p:cNvPr>
                <p:cNvCxnSpPr>
                  <a:cxnSpLocks/>
                  <a:stCxn id="74" idx="4"/>
                  <a:endCxn id="56" idx="0"/>
                </p:cNvCxnSpPr>
                <p:nvPr/>
              </p:nvCxnSpPr>
              <p:spPr>
                <a:xfrm flipH="1">
                  <a:off x="468599" y="1138035"/>
                  <a:ext cx="9775" cy="8366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CCC65CF9-3983-4E03-B8D8-698EDA06086F}"/>
                    </a:ext>
                  </a:extLst>
                </p:cNvPr>
                <p:cNvCxnSpPr/>
                <p:nvPr/>
              </p:nvCxnSpPr>
              <p:spPr>
                <a:xfrm flipH="1">
                  <a:off x="1041817" y="1094282"/>
                  <a:ext cx="52685" cy="13568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83" name="文本框 2">
                  <a:extLst>
                    <a:ext uri="{FF2B5EF4-FFF2-40B4-BE49-F238E27FC236}">
                      <a16:creationId xmlns:a16="http://schemas.microsoft.com/office/drawing/2014/main" id="{D41607B2-9910-4DA1-AD29-6107873C8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13806" y="1521306"/>
                  <a:ext cx="104774" cy="22370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0" tIns="0" rIns="0" bIns="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CC0A2249-09B1-4A60-9B23-FB50551BB7FE}"/>
                    </a:ext>
                  </a:extLst>
                </p:cNvPr>
                <p:cNvCxnSpPr/>
                <p:nvPr/>
              </p:nvCxnSpPr>
              <p:spPr>
                <a:xfrm flipH="1">
                  <a:off x="359764" y="1476531"/>
                  <a:ext cx="52070" cy="13525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82F7E6C3-C4D4-4C34-87B5-77BFD697A4A0}"/>
                    </a:ext>
                  </a:extLst>
                </p:cNvPr>
                <p:cNvCxnSpPr/>
                <p:nvPr/>
              </p:nvCxnSpPr>
              <p:spPr>
                <a:xfrm>
                  <a:off x="502171" y="1469036"/>
                  <a:ext cx="53094" cy="13568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86" name="文本框 2">
                  <a:extLst>
                    <a:ext uri="{FF2B5EF4-FFF2-40B4-BE49-F238E27FC236}">
                      <a16:creationId xmlns:a16="http://schemas.microsoft.com/office/drawing/2014/main" id="{A465BFD5-739D-4347-8ED5-42EBC76B7E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2212" y="1603741"/>
                  <a:ext cx="165099" cy="22370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0" tIns="0" rIns="0" bIns="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b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87" name="流程图: 接点 86">
                  <a:extLst>
                    <a:ext uri="{FF2B5EF4-FFF2-40B4-BE49-F238E27FC236}">
                      <a16:creationId xmlns:a16="http://schemas.microsoft.com/office/drawing/2014/main" id="{8711917A-9755-494A-86BD-71C1F6ACBB30}"/>
                    </a:ext>
                  </a:extLst>
                </p:cNvPr>
                <p:cNvSpPr/>
                <p:nvPr/>
              </p:nvSpPr>
              <p:spPr>
                <a:xfrm>
                  <a:off x="472190" y="1558977"/>
                  <a:ext cx="297180" cy="268605"/>
                </a:xfrm>
                <a:prstGeom prst="flowChartConnector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88" name="文本框 2">
                  <a:extLst>
                    <a:ext uri="{FF2B5EF4-FFF2-40B4-BE49-F238E27FC236}">
                      <a16:creationId xmlns:a16="http://schemas.microsoft.com/office/drawing/2014/main" id="{CFC397A7-92B6-4F9B-8455-9C84DF5221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4484" y="1963459"/>
                  <a:ext cx="177799" cy="22370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0" tIns="0" rIns="0" bIns="0" anchor="t" anchorCtr="0">
                  <a:spAutoFit/>
                </a:bodyPr>
                <a:lstStyle/>
                <a:p>
                  <a:pPr algn="just"/>
                  <a:r>
                    <a:rPr lang="en-US" sz="2400" b="1" kern="10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宋体" panose="02010600030101010101" pitchFamily="2" charset="-122"/>
                    </a:rPr>
                    <a:t>a</a:t>
                  </a:r>
                  <a:endParaRPr lang="zh-CN" sz="24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989819BC-D3F7-4838-8691-4947D4D3AD4E}"/>
                  </a:ext>
                </a:extLst>
              </p:cNvPr>
              <p:cNvCxnSpPr/>
              <p:nvPr/>
            </p:nvCxnSpPr>
            <p:spPr>
              <a:xfrm>
                <a:off x="659567" y="1124262"/>
                <a:ext cx="0" cy="158750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B564343F-C06B-40E8-96B9-6298E82E4F37}"/>
                  </a:ext>
                </a:extLst>
              </p:cNvPr>
              <p:cNvCxnSpPr/>
              <p:nvPr/>
            </p:nvCxnSpPr>
            <p:spPr>
              <a:xfrm>
                <a:off x="577121" y="1806315"/>
                <a:ext cx="0" cy="158750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CAB15CC-F254-4B85-B2E3-9A4E97491773}"/>
                  </a:ext>
                </a:extLst>
              </p:cNvPr>
              <p:cNvCxnSpPr/>
              <p:nvPr/>
            </p:nvCxnSpPr>
            <p:spPr>
              <a:xfrm>
                <a:off x="1281659" y="1386590"/>
                <a:ext cx="0" cy="158750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92" name="图片 91">
            <a:extLst>
              <a:ext uri="{FF2B5EF4-FFF2-40B4-BE49-F238E27FC236}">
                <a16:creationId xmlns:a16="http://schemas.microsoft.com/office/drawing/2014/main" id="{EB590802-A189-4DF1-9B5F-0E27FF74B8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537" y="1327007"/>
            <a:ext cx="2855400" cy="4070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11644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506CB-9839-4812-B91D-DC38C55E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C1FF-97AB-4D5A-BD73-00D4EAB70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本章重点介绍了</a:t>
            </a:r>
            <a:r>
              <a:rPr lang="zh-CN" altLang="en-US" dirty="0">
                <a:solidFill>
                  <a:srgbClr val="FF0000"/>
                </a:solidFill>
              </a:rPr>
              <a:t>形式化语言的基本理论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语言形式化描述方法</a:t>
            </a:r>
            <a:r>
              <a:rPr lang="zh-CN" altLang="en-US" dirty="0"/>
              <a:t>、语言的</a:t>
            </a:r>
            <a:r>
              <a:rPr lang="zh-CN" altLang="en-US" dirty="0">
                <a:solidFill>
                  <a:srgbClr val="FF0000"/>
                </a:solidFill>
              </a:rPr>
              <a:t>文法分类与特性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文法与句型分析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提出的基本概念有</a:t>
            </a:r>
            <a:r>
              <a:rPr lang="zh-CN" altLang="en-US" dirty="0">
                <a:solidFill>
                  <a:srgbClr val="FF0000"/>
                </a:solidFill>
              </a:rPr>
              <a:t>语言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文法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规则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推导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归约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句型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短语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句柄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语法树</a:t>
            </a:r>
            <a:r>
              <a:rPr lang="zh-CN" altLang="en-US" dirty="0"/>
              <a:t>和语法二义性等。其中，推导是最核心的、关键的概念。重点掌握的内容是</a:t>
            </a:r>
          </a:p>
          <a:p>
            <a:pPr marL="0" indent="0">
              <a:buNone/>
            </a:pPr>
            <a:r>
              <a:rPr lang="zh-CN" altLang="en-US" dirty="0"/>
              <a:t>   ① </a:t>
            </a:r>
            <a:r>
              <a:rPr lang="zh-CN" altLang="en-US" dirty="0">
                <a:solidFill>
                  <a:srgbClr val="FF0000"/>
                </a:solidFill>
              </a:rPr>
              <a:t>设计</a:t>
            </a:r>
            <a:r>
              <a:rPr lang="zh-CN" altLang="en-US" dirty="0"/>
              <a:t>一个已知语言的</a:t>
            </a:r>
            <a:r>
              <a:rPr lang="zh-CN" altLang="en-US" dirty="0">
                <a:solidFill>
                  <a:srgbClr val="FF0000"/>
                </a:solidFill>
              </a:rPr>
              <a:t>文法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zh-CN" altLang="en-US" dirty="0"/>
              <a:t>   ② 确定已知</a:t>
            </a:r>
            <a:r>
              <a:rPr lang="zh-CN" altLang="en-US" dirty="0">
                <a:solidFill>
                  <a:srgbClr val="FF0000"/>
                </a:solidFill>
              </a:rPr>
              <a:t>文法定义的语言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zh-CN" altLang="en-US" dirty="0"/>
              <a:t>   ③ 句型的</a:t>
            </a:r>
            <a:r>
              <a:rPr lang="zh-CN" altLang="en-US" dirty="0">
                <a:solidFill>
                  <a:srgbClr val="FF0000"/>
                </a:solidFill>
              </a:rPr>
              <a:t>推导</a:t>
            </a:r>
            <a:r>
              <a:rPr lang="zh-CN" altLang="en-US" dirty="0"/>
              <a:t>，及句型的</a:t>
            </a:r>
            <a:r>
              <a:rPr lang="zh-CN" altLang="en-US" dirty="0">
                <a:solidFill>
                  <a:srgbClr val="FF0000"/>
                </a:solidFill>
              </a:rPr>
              <a:t>短语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直接短语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句柄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   ④ </a:t>
            </a:r>
            <a:r>
              <a:rPr lang="zh-CN" altLang="en-US" dirty="0">
                <a:solidFill>
                  <a:srgbClr val="FF0000"/>
                </a:solidFill>
              </a:rPr>
              <a:t>文法二义性判定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8986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52602" y="1104097"/>
            <a:ext cx="75298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聆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听</a:t>
            </a:r>
            <a:r>
              <a:rPr lang="zh-CN" altLang="en-US" sz="96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敬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请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指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正</a:t>
            </a:r>
          </a:p>
        </p:txBody>
      </p:sp>
      <p:pic>
        <p:nvPicPr>
          <p:cNvPr id="5" name="图片 4" descr="城市的风景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201672" y="5745303"/>
            <a:ext cx="5560235" cy="1051053"/>
          </a:xfrm>
          <a:prstGeom prst="rect">
            <a:avLst/>
          </a:prstGeom>
        </p:spPr>
      </p:pic>
      <p:pic>
        <p:nvPicPr>
          <p:cNvPr id="6" name="图片 5" descr="文本, QR 代码&#10;&#10;描述已自动生成">
            <a:extLst>
              <a:ext uri="{FF2B5EF4-FFF2-40B4-BE49-F238E27FC236}">
                <a16:creationId xmlns:a16="http://schemas.microsoft.com/office/drawing/2014/main" id="{ACC09478-2D16-D800-4C39-1D040ACB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61" y="4448049"/>
            <a:ext cx="3376819" cy="16002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61CBBE-64E8-D376-1ABB-804CFC828986}"/>
              </a:ext>
            </a:extLst>
          </p:cNvPr>
          <p:cNvSpPr txBox="1"/>
          <p:nvPr/>
        </p:nvSpPr>
        <p:spPr>
          <a:xfrm>
            <a:off x="2536193" y="6448269"/>
            <a:ext cx="2084225" cy="4154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AND LIVE UP TO THE TIMES</a:t>
            </a:r>
            <a:endParaRPr lang="zh-CN" altLang="en-US" sz="1050" b="1" dirty="0">
              <a:solidFill>
                <a:schemeClr val="bg2">
                  <a:alpha val="22000"/>
                </a:schemeClr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2084225" cy="4154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AND LIVE UP TO THE TIMES</a:t>
            </a:r>
            <a:endParaRPr lang="zh-CN" altLang="en-US" sz="1050" b="1" dirty="0">
              <a:solidFill>
                <a:schemeClr val="bg2">
                  <a:alpha val="22000"/>
                </a:schemeClr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EB15762E-9FCB-DE08-1748-7D34ED944FA8}"/>
              </a:ext>
            </a:extLst>
          </p:cNvPr>
          <p:cNvSpPr txBox="1"/>
          <p:nvPr/>
        </p:nvSpPr>
        <p:spPr>
          <a:xfrm>
            <a:off x="3227608" y="2762004"/>
            <a:ext cx="5736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9600" dirty="0">
                <a:solidFill>
                  <a:schemeClr val="bg1"/>
                </a:solidFill>
                <a:latin typeface="上首标榜体（非商用）" panose="02010609000101010101" pitchFamily="49" charset="-122"/>
                <a:ea typeface="上首标榜体（非商用）" panose="02010609000101010101" pitchFamily="49" charset="-122"/>
                <a:cs typeface="Microsoft YaHei" charset="-122"/>
              </a:rPr>
              <a:t>再见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18870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/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/>
                </a:solidFill>
              </a:rPr>
              <a:t>AND LIVE UP TO THE TIMES</a:t>
            </a:r>
            <a:endParaRPr lang="zh-CN" altLang="en-US" sz="1050" b="1" dirty="0">
              <a:solidFill>
                <a:schemeClr val="bg2"/>
              </a:solidFill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65A58CEF-87FC-96D3-1F71-65459C2D7307}"/>
              </a:ext>
            </a:extLst>
          </p:cNvPr>
          <p:cNvSpPr txBox="1"/>
          <p:nvPr/>
        </p:nvSpPr>
        <p:spPr>
          <a:xfrm>
            <a:off x="3227608" y="2762004"/>
            <a:ext cx="5736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9600" dirty="0">
                <a:solidFill>
                  <a:srgbClr val="0E7C7E"/>
                </a:solidFill>
                <a:latin typeface="上首标榜体（非商用）" panose="02010609000101010101" pitchFamily="49" charset="-122"/>
                <a:ea typeface="上首标榜体（非商用）" panose="02010609000101010101" pitchFamily="49" charset="-122"/>
                <a:cs typeface="Microsoft YaHei" charset="-122"/>
              </a:rPr>
              <a:t>再见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5EF2C-8AD6-4D35-ACF7-8C748A24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文法的直观概念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3354706-959F-4F0D-B409-A3AD9690B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92638"/>
            <a:ext cx="10515599" cy="446051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 程序语言</a:t>
            </a:r>
            <a:r>
              <a:rPr lang="en-US" altLang="zh-CN" sz="3200" dirty="0"/>
              <a:t>-</a:t>
            </a:r>
            <a:r>
              <a:rPr lang="zh-CN" altLang="en-US" sz="3200" dirty="0"/>
              <a:t>形式语言</a:t>
            </a:r>
            <a:endParaRPr lang="en-US" altLang="zh-CN" sz="3200" dirty="0"/>
          </a:p>
          <a:p>
            <a:r>
              <a:rPr lang="zh-CN" altLang="en-US" sz="3200" dirty="0"/>
              <a:t> 形式语言是符号串集合</a:t>
            </a:r>
            <a:endParaRPr lang="en-US" altLang="zh-CN" sz="3200" dirty="0"/>
          </a:p>
          <a:p>
            <a:r>
              <a:rPr lang="zh-CN" altLang="en-US" sz="3200" dirty="0"/>
              <a:t> </a:t>
            </a:r>
            <a:r>
              <a:rPr lang="zh-CN" altLang="en-US" sz="3200" dirty="0">
                <a:solidFill>
                  <a:srgbClr val="FF0000"/>
                </a:solidFill>
              </a:rPr>
              <a:t>字母表</a:t>
            </a:r>
            <a:r>
              <a:rPr lang="zh-CN" altLang="en-US" sz="3200" dirty="0"/>
              <a:t>上的符号按一定的</a:t>
            </a:r>
            <a:r>
              <a:rPr lang="zh-CN" altLang="en-US" sz="3200" dirty="0">
                <a:solidFill>
                  <a:srgbClr val="FF0000"/>
                </a:solidFill>
              </a:rPr>
              <a:t>规则</a:t>
            </a:r>
            <a:r>
              <a:rPr lang="zh-CN" altLang="en-US" sz="3200" dirty="0"/>
              <a:t>组成的所有</a:t>
            </a:r>
            <a:r>
              <a:rPr lang="zh-CN" altLang="en-US" sz="3200" dirty="0">
                <a:solidFill>
                  <a:srgbClr val="FF0000"/>
                </a:solidFill>
              </a:rPr>
              <a:t>符号串集合</a:t>
            </a:r>
            <a:r>
              <a:rPr lang="zh-CN" altLang="en-US" sz="3200" dirty="0"/>
              <a:t>；其中的每个符号串称为一个</a:t>
            </a:r>
            <a:r>
              <a:rPr lang="zh-CN" altLang="en-US" sz="3200" dirty="0">
                <a:solidFill>
                  <a:srgbClr val="0000FF"/>
                </a:solidFill>
              </a:rPr>
              <a:t>句子</a:t>
            </a:r>
          </a:p>
          <a:p>
            <a:pPr marL="0" indent="0">
              <a:buNone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68702480"/>
      </p:ext>
    </p:extLst>
  </p:cSld>
  <p:clrMapOvr>
    <a:masterClrMapping/>
  </p:clrMapOvr>
  <p:transition advTm="100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2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5F90"/>
      </a:accent1>
      <a:accent2>
        <a:srgbClr val="0099C5"/>
      </a:accent2>
      <a:accent3>
        <a:srgbClr val="E1CEAB"/>
      </a:accent3>
      <a:accent4>
        <a:srgbClr val="C7A25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17948</TotalTime>
  <Words>8994</Words>
  <Application>Microsoft Office PowerPoint</Application>
  <PresentationFormat>宽屏</PresentationFormat>
  <Paragraphs>1096</Paragraphs>
  <Slides>86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86</vt:i4>
      </vt:variant>
    </vt:vector>
  </HeadingPairs>
  <TitlesOfParts>
    <vt:vector size="107" baseType="lpstr">
      <vt:lpstr>Linux Biolinum O</vt:lpstr>
      <vt:lpstr>Microsoft YaHei Light</vt:lpstr>
      <vt:lpstr>等线</vt:lpstr>
      <vt:lpstr>等线 Light</vt:lpstr>
      <vt:lpstr>SimHei</vt:lpstr>
      <vt:lpstr>SimHei</vt:lpstr>
      <vt:lpstr>上首标榜体（非商用）</vt:lpstr>
      <vt:lpstr>书体坊兰亭体</vt:lpstr>
      <vt:lpstr>宋体</vt:lpstr>
      <vt:lpstr>微软雅黑</vt:lpstr>
      <vt:lpstr>微软雅黑</vt:lpstr>
      <vt:lpstr>Arial</vt:lpstr>
      <vt:lpstr>Calibri</vt:lpstr>
      <vt:lpstr>Cambria Math</vt:lpstr>
      <vt:lpstr>Segoe UI</vt:lpstr>
      <vt:lpstr>Symbol</vt:lpstr>
      <vt:lpstr>Tahoma</vt:lpstr>
      <vt:lpstr>Times New Roman</vt:lpstr>
      <vt:lpstr>Wingdings</vt:lpstr>
      <vt:lpstr>Office 主题​​</vt:lpstr>
      <vt:lpstr>1_Office 主题​​</vt:lpstr>
      <vt:lpstr>PowerPoint 演示文稿</vt:lpstr>
      <vt:lpstr>本章主要内容</vt:lpstr>
      <vt:lpstr>2.1 文法的直观概念</vt:lpstr>
      <vt:lpstr>2.1 文法的直观概念</vt:lpstr>
      <vt:lpstr>2.1 文法的直观概念</vt:lpstr>
      <vt:lpstr>2.1 文法的直观概念</vt:lpstr>
      <vt:lpstr>2.1 文法的直观概念</vt:lpstr>
      <vt:lpstr>2.1 文法的直观概念</vt:lpstr>
      <vt:lpstr>2.1 文法的直观概念</vt:lpstr>
      <vt:lpstr>本章主要内容</vt:lpstr>
      <vt:lpstr>2.2 符号和符号串</vt:lpstr>
      <vt:lpstr>2.2 符号和符号串</vt:lpstr>
      <vt:lpstr>2.2 符号和符号串</vt:lpstr>
      <vt:lpstr>2.2 符号和符号串</vt:lpstr>
      <vt:lpstr>2.2 符号和符号串</vt:lpstr>
      <vt:lpstr>2.2 符号和符号串</vt:lpstr>
      <vt:lpstr>2.2 符号和符号串</vt:lpstr>
      <vt:lpstr>本章主要内容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2.3 文法与语言的形式化定义</vt:lpstr>
      <vt:lpstr>本章主要内容</vt:lpstr>
      <vt:lpstr>2.4 文法的类型</vt:lpstr>
      <vt:lpstr>2.4 文法的类型</vt:lpstr>
      <vt:lpstr>2.4 文法的类型</vt:lpstr>
      <vt:lpstr>2.4 文法的类型</vt:lpstr>
      <vt:lpstr>2.4 文法的类型</vt:lpstr>
      <vt:lpstr>2.4 文法的类型</vt:lpstr>
      <vt:lpstr>2.4 文法的类型</vt:lpstr>
      <vt:lpstr>本章主要内容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2.5 上下文无关文法及其语法树</vt:lpstr>
      <vt:lpstr>本章主要内容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2.6 句型的分析</vt:lpstr>
      <vt:lpstr>2 .6 句型的分析</vt:lpstr>
      <vt:lpstr>本章主要内容</vt:lpstr>
      <vt:lpstr>2.7 补充说明-文法中的多余规则和epsilon (ε) 规则</vt:lpstr>
      <vt:lpstr>2.7 补充说明-文法中的多余规则和epsilon (ε) 规则</vt:lpstr>
      <vt:lpstr>2.7 补充说明-文法中的多余规则和epsilon (ε) 规则</vt:lpstr>
      <vt:lpstr>2.7 补充说明-文法中的多余规则和epsilon (ε) 规则</vt:lpstr>
      <vt:lpstr>2.7 补充说明-文法中的多余规则和epsilon (ε) 规则</vt:lpstr>
      <vt:lpstr>2.7 补充说明-文法中的多余规则和epsilon (ε) 规则</vt:lpstr>
      <vt:lpstr>2.7 补充说明-文法中的多余规则和epsilon (ε) 规则</vt:lpstr>
      <vt:lpstr>本章主要内容</vt:lpstr>
      <vt:lpstr>2.8 例题</vt:lpstr>
      <vt:lpstr>2.8 例题</vt:lpstr>
      <vt:lpstr>小结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QZ7420</dc:creator>
  <cp:lastModifiedBy>杨 茂林</cp:lastModifiedBy>
  <cp:revision>671</cp:revision>
  <cp:lastPrinted>2022-10-13T02:21:01Z</cp:lastPrinted>
  <dcterms:created xsi:type="dcterms:W3CDTF">2022-06-03T05:02:51Z</dcterms:created>
  <dcterms:modified xsi:type="dcterms:W3CDTF">2024-03-25T06:17:21Z</dcterms:modified>
</cp:coreProperties>
</file>